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5" r:id="rId5"/>
    <p:sldId id="260" r:id="rId6"/>
    <p:sldId id="263" r:id="rId7"/>
    <p:sldId id="267" r:id="rId8"/>
    <p:sldId id="270" r:id="rId9"/>
    <p:sldId id="268" r:id="rId10"/>
    <p:sldId id="269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8484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53-4507-9DA2-E08D11C327C6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c:spPr>
          </c:marker>
          <c:xVal>
            <c:numRef>
              <c:f>'heuristics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0.100671</c:v>
                </c:pt>
                <c:pt idx="19">
                  <c:v>0.100671</c:v>
                </c:pt>
                <c:pt idx="20">
                  <c:v>9.8992999999999998E-2</c:v>
                </c:pt>
                <c:pt idx="21">
                  <c:v>6.9630999999999998E-2</c:v>
                </c:pt>
                <c:pt idx="22">
                  <c:v>6.3757999999999995E-2</c:v>
                </c:pt>
                <c:pt idx="23">
                  <c:v>6.3757999999999995E-2</c:v>
                </c:pt>
                <c:pt idx="24">
                  <c:v>6.3757999999999995E-2</c:v>
                </c:pt>
                <c:pt idx="25">
                  <c:v>6.3757999999999995E-2</c:v>
                </c:pt>
                <c:pt idx="26">
                  <c:v>6.2080999999999997E-2</c:v>
                </c:pt>
                <c:pt idx="27">
                  <c:v>6.2080999999999997E-2</c:v>
                </c:pt>
                <c:pt idx="28">
                  <c:v>6.2080999999999997E-2</c:v>
                </c:pt>
                <c:pt idx="29">
                  <c:v>6.2080999999999997E-2</c:v>
                </c:pt>
                <c:pt idx="30">
                  <c:v>3.6074000000000002E-2</c:v>
                </c:pt>
                <c:pt idx="31">
                  <c:v>3.6074000000000002E-2</c:v>
                </c:pt>
                <c:pt idx="32">
                  <c:v>3.6074000000000002E-2</c:v>
                </c:pt>
                <c:pt idx="33">
                  <c:v>3.4396000000000003E-2</c:v>
                </c:pt>
                <c:pt idx="34">
                  <c:v>3.4396000000000003E-2</c:v>
                </c:pt>
                <c:pt idx="35">
                  <c:v>1.9295E-2</c:v>
                </c:pt>
                <c:pt idx="36">
                  <c:v>1.9295E-2</c:v>
                </c:pt>
                <c:pt idx="37">
                  <c:v>1.7617000000000001E-2</c:v>
                </c:pt>
                <c:pt idx="38">
                  <c:v>1.6778999999999999E-2</c:v>
                </c:pt>
                <c:pt idx="39">
                  <c:v>1.6778999999999999E-2</c:v>
                </c:pt>
                <c:pt idx="40">
                  <c:v>1.6778999999999999E-2</c:v>
                </c:pt>
                <c:pt idx="41">
                  <c:v>1.6778999999999999E-2</c:v>
                </c:pt>
                <c:pt idx="42">
                  <c:v>1.6778999999999999E-2</c:v>
                </c:pt>
                <c:pt idx="43">
                  <c:v>1.6778999999999999E-2</c:v>
                </c:pt>
                <c:pt idx="44">
                  <c:v>1.6778999999999999E-2</c:v>
                </c:pt>
                <c:pt idx="45">
                  <c:v>1.5939999999999999E-2</c:v>
                </c:pt>
                <c:pt idx="46">
                  <c:v>1.5939999999999999E-2</c:v>
                </c:pt>
                <c:pt idx="47">
                  <c:v>1.3422999999999999E-2</c:v>
                </c:pt>
                <c:pt idx="48">
                  <c:v>1.3422999999999999E-2</c:v>
                </c:pt>
                <c:pt idx="49">
                  <c:v>1.3422999999999999E-2</c:v>
                </c:pt>
                <c:pt idx="50">
                  <c:v>1.2584E-2</c:v>
                </c:pt>
                <c:pt idx="51">
                  <c:v>1.2584E-2</c:v>
                </c:pt>
                <c:pt idx="52">
                  <c:v>1.1745E-2</c:v>
                </c:pt>
                <c:pt idx="53">
                  <c:v>1.1745E-2</c:v>
                </c:pt>
                <c:pt idx="54">
                  <c:v>1.1745E-2</c:v>
                </c:pt>
                <c:pt idx="55">
                  <c:v>1.1745E-2</c:v>
                </c:pt>
                <c:pt idx="56">
                  <c:v>1.1745E-2</c:v>
                </c:pt>
                <c:pt idx="57">
                  <c:v>1.1745E-2</c:v>
                </c:pt>
                <c:pt idx="58">
                  <c:v>1.0906000000000001E-2</c:v>
                </c:pt>
                <c:pt idx="59">
                  <c:v>1.0067E-2</c:v>
                </c:pt>
                <c:pt idx="60">
                  <c:v>1.0067E-2</c:v>
                </c:pt>
                <c:pt idx="61">
                  <c:v>1.0067E-2</c:v>
                </c:pt>
                <c:pt idx="62">
                  <c:v>1.0067E-2</c:v>
                </c:pt>
                <c:pt idx="63">
                  <c:v>9.2280000000000001E-3</c:v>
                </c:pt>
                <c:pt idx="64">
                  <c:v>9.2280000000000001E-3</c:v>
                </c:pt>
                <c:pt idx="65">
                  <c:v>6.711E-3</c:v>
                </c:pt>
                <c:pt idx="66">
                  <c:v>6.711E-3</c:v>
                </c:pt>
                <c:pt idx="67">
                  <c:v>6.711E-3</c:v>
                </c:pt>
                <c:pt idx="68">
                  <c:v>6.711E-3</c:v>
                </c:pt>
                <c:pt idx="69">
                  <c:v>5.0340000000000003E-3</c:v>
                </c:pt>
                <c:pt idx="70">
                  <c:v>4.1949999999999999E-3</c:v>
                </c:pt>
                <c:pt idx="71">
                  <c:v>4.1949999999999999E-3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2.5170000000000001E-3</c:v>
                </c:pt>
                <c:pt idx="76">
                  <c:v>2.5170000000000001E-3</c:v>
                </c:pt>
                <c:pt idx="77">
                  <c:v>2.5170000000000001E-3</c:v>
                </c:pt>
                <c:pt idx="78">
                  <c:v>2.5170000000000001E-3</c:v>
                </c:pt>
                <c:pt idx="79">
                  <c:v>2.5170000000000001E-3</c:v>
                </c:pt>
                <c:pt idx="80">
                  <c:v>2.5170000000000001E-3</c:v>
                </c:pt>
                <c:pt idx="81">
                  <c:v>2.5170000000000001E-3</c:v>
                </c:pt>
                <c:pt idx="82">
                  <c:v>2.5170000000000001E-3</c:v>
                </c:pt>
                <c:pt idx="83">
                  <c:v>2.5170000000000001E-3</c:v>
                </c:pt>
                <c:pt idx="84">
                  <c:v>2.5170000000000001E-3</c:v>
                </c:pt>
                <c:pt idx="85">
                  <c:v>2.5170000000000001E-3</c:v>
                </c:pt>
                <c:pt idx="86">
                  <c:v>2.5170000000000001E-3</c:v>
                </c:pt>
                <c:pt idx="87">
                  <c:v>2.5170000000000001E-3</c:v>
                </c:pt>
                <c:pt idx="88">
                  <c:v>2.5170000000000001E-3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2.5170000000000001E-3</c:v>
                </c:pt>
                <c:pt idx="97">
                  <c:v>2.5170000000000001E-3</c:v>
                </c:pt>
                <c:pt idx="98">
                  <c:v>2.5170000000000001E-3</c:v>
                </c:pt>
                <c:pt idx="99">
                  <c:v>0</c:v>
                </c:pt>
              </c:numCache>
            </c:numRef>
          </c:xVal>
          <c:yVal>
            <c:numRef>
              <c:f>'heuristics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0.18</c:v>
                </c:pt>
                <c:pt idx="22">
                  <c:v>0.18</c:v>
                </c:pt>
                <c:pt idx="23">
                  <c:v>0.18</c:v>
                </c:pt>
                <c:pt idx="24">
                  <c:v>0.18</c:v>
                </c:pt>
                <c:pt idx="25">
                  <c:v>0.18</c:v>
                </c:pt>
                <c:pt idx="26">
                  <c:v>0.18</c:v>
                </c:pt>
                <c:pt idx="27">
                  <c:v>0.18</c:v>
                </c:pt>
                <c:pt idx="28">
                  <c:v>0.18</c:v>
                </c:pt>
                <c:pt idx="29">
                  <c:v>0.18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0.33168300000000001</c:v>
                </c:pt>
                <c:pt idx="48">
                  <c:v>0.33168300000000001</c:v>
                </c:pt>
                <c:pt idx="49">
                  <c:v>0.33168300000000001</c:v>
                </c:pt>
                <c:pt idx="50">
                  <c:v>0.33168300000000001</c:v>
                </c:pt>
                <c:pt idx="51">
                  <c:v>0.33168300000000001</c:v>
                </c:pt>
                <c:pt idx="52">
                  <c:v>0.33168300000000001</c:v>
                </c:pt>
                <c:pt idx="53">
                  <c:v>0.33168300000000001</c:v>
                </c:pt>
                <c:pt idx="54">
                  <c:v>0.33168300000000001</c:v>
                </c:pt>
                <c:pt idx="55">
                  <c:v>0.33663399999999999</c:v>
                </c:pt>
                <c:pt idx="56">
                  <c:v>0.33663399999999999</c:v>
                </c:pt>
                <c:pt idx="57">
                  <c:v>0.33663399999999999</c:v>
                </c:pt>
                <c:pt idx="58">
                  <c:v>0.34653499999999998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653-4507-9DA2-E08D11C32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5.000000000000001E-2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</c:valAx>
      <c:valAx>
        <c:axId val="547338456"/>
        <c:scaling>
          <c:orientation val="maxMin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1000 Spam vs 100 Good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'Inbox Spam'!$I$21</c:f>
              <c:strCache>
                <c:ptCount val="1"/>
                <c:pt idx="0">
                  <c:v>FNR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'Inbox Spam'!$J$21:$S$21</c:f>
              <c:numCache>
                <c:formatCode>0%</c:formatCode>
                <c:ptCount val="1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</c:numCache>
            </c:numRef>
          </c:xVal>
          <c:yVal>
            <c:numRef>
              <c:f>'Inbox Spam'!$J$20:$S$20</c:f>
              <c:numCache>
                <c:formatCode>0%</c:formatCode>
                <c:ptCount val="10"/>
                <c:pt idx="0">
                  <c:v>9.1743119266055051E-2</c:v>
                </c:pt>
                <c:pt idx="1">
                  <c:v>0.16806722689075632</c:v>
                </c:pt>
                <c:pt idx="2">
                  <c:v>0.23255813953488372</c:v>
                </c:pt>
                <c:pt idx="3">
                  <c:v>0.28776978417266186</c:v>
                </c:pt>
                <c:pt idx="4">
                  <c:v>0.33557046979865773</c:v>
                </c:pt>
                <c:pt idx="5">
                  <c:v>0.37735849056603776</c:v>
                </c:pt>
                <c:pt idx="6">
                  <c:v>0.41420118343195267</c:v>
                </c:pt>
                <c:pt idx="7">
                  <c:v>0.44692737430167595</c:v>
                </c:pt>
                <c:pt idx="8">
                  <c:v>0.47619047619047616</c:v>
                </c:pt>
                <c:pt idx="9">
                  <c:v>0.50251256281407031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D0B-414C-A164-E17EDF272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9782280"/>
        <c:axId val="629783264"/>
      </c:scatterChart>
      <c:valAx>
        <c:axId val="629782280"/>
        <c:scaling>
          <c:orientation val="minMax"/>
          <c:max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FN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3264"/>
        <c:crosses val="autoZero"/>
        <c:crossBetween val="midCat"/>
      </c:valAx>
      <c:valAx>
        <c:axId val="629783264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 is Spam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22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Sentiment!$P$7</c:f>
              <c:strCache>
                <c:ptCount val="1"/>
                <c:pt idx="0">
                  <c:v>Star Rating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Sentiment!$AB$13:$AB$68</c:f>
              <c:numCache>
                <c:formatCode>General</c:formatCode>
                <c:ptCount val="56"/>
                <c:pt idx="0">
                  <c:v>5.373722928208309E-2</c:v>
                </c:pt>
                <c:pt idx="1">
                  <c:v>5.110678181460785E-2</c:v>
                </c:pt>
                <c:pt idx="2">
                  <c:v>5.7077781897089723E-2</c:v>
                </c:pt>
                <c:pt idx="3">
                  <c:v>5.6020624924990228E-2</c:v>
                </c:pt>
                <c:pt idx="4">
                  <c:v>5.7672113667845776E-2</c:v>
                </c:pt>
                <c:pt idx="5">
                  <c:v>4.3452863583351931E-2</c:v>
                </c:pt>
                <c:pt idx="6">
                  <c:v>4.0802933576059491E-2</c:v>
                </c:pt>
                <c:pt idx="7">
                  <c:v>9.4989171360473676E-2</c:v>
                </c:pt>
                <c:pt idx="8">
                  <c:v>9.4142321580655039E-2</c:v>
                </c:pt>
                <c:pt idx="9">
                  <c:v>9.1570250681763402E-2</c:v>
                </c:pt>
                <c:pt idx="10">
                  <c:v>9.6206572479177771E-2</c:v>
                </c:pt>
                <c:pt idx="11">
                  <c:v>9.1940984039318427E-2</c:v>
                </c:pt>
                <c:pt idx="12">
                  <c:v>0.10347054271727132</c:v>
                </c:pt>
                <c:pt idx="13">
                  <c:v>9.3205715722339516E-2</c:v>
                </c:pt>
                <c:pt idx="14">
                  <c:v>0.14568503898919982</c:v>
                </c:pt>
                <c:pt idx="15">
                  <c:v>0.15944233008208639</c:v>
                </c:pt>
                <c:pt idx="16">
                  <c:v>0.14687310789376926</c:v>
                </c:pt>
                <c:pt idx="17">
                  <c:v>0.14975863857006894</c:v>
                </c:pt>
                <c:pt idx="18">
                  <c:v>0.14958241311898315</c:v>
                </c:pt>
                <c:pt idx="19">
                  <c:v>0.14769393561905661</c:v>
                </c:pt>
                <c:pt idx="20">
                  <c:v>0.15107294420571485</c:v>
                </c:pt>
                <c:pt idx="21">
                  <c:v>0.19188897706420052</c:v>
                </c:pt>
                <c:pt idx="22">
                  <c:v>0.20141826188279638</c:v>
                </c:pt>
                <c:pt idx="23">
                  <c:v>0.20094785934808701</c:v>
                </c:pt>
                <c:pt idx="24">
                  <c:v>0.20560974109155944</c:v>
                </c:pt>
                <c:pt idx="25">
                  <c:v>0.20491611130596687</c:v>
                </c:pt>
                <c:pt idx="26">
                  <c:v>0.20484318966714815</c:v>
                </c:pt>
                <c:pt idx="27">
                  <c:v>0.20193630066823032</c:v>
                </c:pt>
                <c:pt idx="28">
                  <c:v>0.24279343264453343</c:v>
                </c:pt>
                <c:pt idx="29">
                  <c:v>0.2479853017224552</c:v>
                </c:pt>
                <c:pt idx="30">
                  <c:v>0.24058924708889901</c:v>
                </c:pt>
                <c:pt idx="31">
                  <c:v>0.25763628544761885</c:v>
                </c:pt>
                <c:pt idx="32">
                  <c:v>0.24084025896940242</c:v>
                </c:pt>
                <c:pt idx="33">
                  <c:v>0.24750027130163327</c:v>
                </c:pt>
                <c:pt idx="34">
                  <c:v>0.25490425593653199</c:v>
                </c:pt>
                <c:pt idx="35">
                  <c:v>0.29937205366381825</c:v>
                </c:pt>
                <c:pt idx="36">
                  <c:v>0.30818356736924341</c:v>
                </c:pt>
                <c:pt idx="37">
                  <c:v>0.29861070527238592</c:v>
                </c:pt>
                <c:pt idx="38">
                  <c:v>0.29056089402836621</c:v>
                </c:pt>
                <c:pt idx="39">
                  <c:v>0.30186162727463245</c:v>
                </c:pt>
                <c:pt idx="40">
                  <c:v>0.29055480915943049</c:v>
                </c:pt>
                <c:pt idx="41">
                  <c:v>0.29523109110714846</c:v>
                </c:pt>
                <c:pt idx="42">
                  <c:v>0.35953102783598229</c:v>
                </c:pt>
                <c:pt idx="43">
                  <c:v>0.35878712961712267</c:v>
                </c:pt>
                <c:pt idx="44">
                  <c:v>0.35696439642437916</c:v>
                </c:pt>
                <c:pt idx="45">
                  <c:v>0.34220263108917637</c:v>
                </c:pt>
                <c:pt idx="46">
                  <c:v>0.34709666186452082</c:v>
                </c:pt>
                <c:pt idx="47">
                  <c:v>0.35960631687154032</c:v>
                </c:pt>
                <c:pt idx="48">
                  <c:v>0.34341945457640261</c:v>
                </c:pt>
                <c:pt idx="49">
                  <c:v>0.40269045585845326</c:v>
                </c:pt>
                <c:pt idx="50">
                  <c:v>0.39578907140017877</c:v>
                </c:pt>
                <c:pt idx="51">
                  <c:v>0.39749786034900025</c:v>
                </c:pt>
                <c:pt idx="52">
                  <c:v>0.39706878728940648</c:v>
                </c:pt>
                <c:pt idx="53">
                  <c:v>0.40472485754383902</c:v>
                </c:pt>
                <c:pt idx="54">
                  <c:v>0.39661313623682032</c:v>
                </c:pt>
                <c:pt idx="55">
                  <c:v>0.39234665521071704</c:v>
                </c:pt>
              </c:numCache>
            </c:numRef>
          </c:xVal>
          <c:yVal>
            <c:numRef>
              <c:f>Sentiment!$AC$13:$AC$68</c:f>
              <c:numCache>
                <c:formatCode>General</c:formatCode>
                <c:ptCount val="56"/>
                <c:pt idx="0">
                  <c:v>4.5016861236890362</c:v>
                </c:pt>
                <c:pt idx="1">
                  <c:v>4.487291653068751</c:v>
                </c:pt>
                <c:pt idx="2">
                  <c:v>4.7966865081141803</c:v>
                </c:pt>
                <c:pt idx="3">
                  <c:v>4.822910322536007</c:v>
                </c:pt>
                <c:pt idx="4">
                  <c:v>4.6610805457106581</c:v>
                </c:pt>
                <c:pt idx="5">
                  <c:v>4.5616148942429691</c:v>
                </c:pt>
                <c:pt idx="6">
                  <c:v>4.9968031196475122</c:v>
                </c:pt>
                <c:pt idx="7">
                  <c:v>4.6287189619584783</c:v>
                </c:pt>
                <c:pt idx="8">
                  <c:v>4.7640817832764535</c:v>
                </c:pt>
                <c:pt idx="9">
                  <c:v>4.6847718763110588</c:v>
                </c:pt>
                <c:pt idx="10">
                  <c:v>4.4966715922207028</c:v>
                </c:pt>
                <c:pt idx="11">
                  <c:v>4.2599024180853533</c:v>
                </c:pt>
                <c:pt idx="12">
                  <c:v>4.4434544670034049</c:v>
                </c:pt>
                <c:pt idx="13">
                  <c:v>4.6134434067668879</c:v>
                </c:pt>
                <c:pt idx="14">
                  <c:v>4.3707424132840185</c:v>
                </c:pt>
                <c:pt idx="15">
                  <c:v>4.6210301006631145</c:v>
                </c:pt>
                <c:pt idx="16">
                  <c:v>4.2794555120131763</c:v>
                </c:pt>
                <c:pt idx="17">
                  <c:v>4.4081099172769749</c:v>
                </c:pt>
                <c:pt idx="18">
                  <c:v>4.5459148714111022</c:v>
                </c:pt>
                <c:pt idx="19">
                  <c:v>4.2634222140154812</c:v>
                </c:pt>
                <c:pt idx="20">
                  <c:v>4.5768457964529805</c:v>
                </c:pt>
                <c:pt idx="21">
                  <c:v>4.2368642056280583</c:v>
                </c:pt>
                <c:pt idx="22">
                  <c:v>4.3638690673536971</c:v>
                </c:pt>
                <c:pt idx="23">
                  <c:v>4.2025382267567215</c:v>
                </c:pt>
                <c:pt idx="24">
                  <c:v>4.1873615794160441</c:v>
                </c:pt>
                <c:pt idx="25">
                  <c:v>4.2895061640837264</c:v>
                </c:pt>
                <c:pt idx="26">
                  <c:v>4.3016532859301542</c:v>
                </c:pt>
                <c:pt idx="27">
                  <c:v>4.4482550243332204</c:v>
                </c:pt>
                <c:pt idx="28">
                  <c:v>4.0574588357886219</c:v>
                </c:pt>
                <c:pt idx="29">
                  <c:v>3.9818762905816327</c:v>
                </c:pt>
                <c:pt idx="30">
                  <c:v>4.011508548475569</c:v>
                </c:pt>
                <c:pt idx="31">
                  <c:v>3.8747067089920084</c:v>
                </c:pt>
                <c:pt idx="32">
                  <c:v>4.0564720793486284</c:v>
                </c:pt>
                <c:pt idx="33">
                  <c:v>4.1460407902091418</c:v>
                </c:pt>
                <c:pt idx="34">
                  <c:v>3.8624834237879075</c:v>
                </c:pt>
                <c:pt idx="35">
                  <c:v>3.2634340836817541</c:v>
                </c:pt>
                <c:pt idx="36">
                  <c:v>3.2826156929346948</c:v>
                </c:pt>
                <c:pt idx="37">
                  <c:v>3.3308918629035436</c:v>
                </c:pt>
                <c:pt idx="38">
                  <c:v>3.5370617311114669</c:v>
                </c:pt>
                <c:pt idx="39">
                  <c:v>3.3570818231965802</c:v>
                </c:pt>
                <c:pt idx="40">
                  <c:v>3.3175905154525664</c:v>
                </c:pt>
                <c:pt idx="41">
                  <c:v>3.3321453305991278</c:v>
                </c:pt>
                <c:pt idx="42">
                  <c:v>2.8395764573674125</c:v>
                </c:pt>
                <c:pt idx="43">
                  <c:v>2.5821973246955991</c:v>
                </c:pt>
                <c:pt idx="44">
                  <c:v>2.6880146429001304</c:v>
                </c:pt>
                <c:pt idx="45">
                  <c:v>2.8005067371029773</c:v>
                </c:pt>
                <c:pt idx="46">
                  <c:v>2.6907739847478411</c:v>
                </c:pt>
                <c:pt idx="47">
                  <c:v>2.514477100204656</c:v>
                </c:pt>
                <c:pt idx="48">
                  <c:v>2.5340064789747121</c:v>
                </c:pt>
                <c:pt idx="49">
                  <c:v>2.3648012765454611</c:v>
                </c:pt>
                <c:pt idx="50">
                  <c:v>2.6828065975657323</c:v>
                </c:pt>
                <c:pt idx="51">
                  <c:v>2.6373602839594192</c:v>
                </c:pt>
                <c:pt idx="52">
                  <c:v>2.5151277470286804</c:v>
                </c:pt>
                <c:pt idx="53">
                  <c:v>2.5543775748962689</c:v>
                </c:pt>
                <c:pt idx="54">
                  <c:v>2.4148760592549765</c:v>
                </c:pt>
                <c:pt idx="55">
                  <c:v>2.5639998349484268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CB2-420C-AF41-4C32843EE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777696"/>
        <c:axId val="338777368"/>
      </c:scatterChart>
      <c:valAx>
        <c:axId val="338777696"/>
        <c:scaling>
          <c:orientation val="minMax"/>
          <c:max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 is Spam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368"/>
        <c:crosses val="autoZero"/>
        <c:crossBetween val="midCat"/>
      </c:valAx>
      <c:valAx>
        <c:axId val="338777368"/>
        <c:scaling>
          <c:orientation val="minMax"/>
          <c:max val="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Star Rating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Sentiment!$P$7</c:f>
              <c:strCache>
                <c:ptCount val="1"/>
                <c:pt idx="0">
                  <c:v>Star Rating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Sentiment!$AB$13:$AB$68</c:f>
              <c:numCache>
                <c:formatCode>General</c:formatCode>
                <c:ptCount val="56"/>
                <c:pt idx="0">
                  <c:v>5.373722928208309E-2</c:v>
                </c:pt>
                <c:pt idx="1">
                  <c:v>5.110678181460785E-2</c:v>
                </c:pt>
                <c:pt idx="2">
                  <c:v>5.7077781897089723E-2</c:v>
                </c:pt>
                <c:pt idx="3">
                  <c:v>5.6020624924990228E-2</c:v>
                </c:pt>
                <c:pt idx="4">
                  <c:v>5.7672113667845776E-2</c:v>
                </c:pt>
                <c:pt idx="5">
                  <c:v>4.3452863583351931E-2</c:v>
                </c:pt>
                <c:pt idx="6">
                  <c:v>4.0802933576059491E-2</c:v>
                </c:pt>
                <c:pt idx="7">
                  <c:v>9.4989171360473676E-2</c:v>
                </c:pt>
                <c:pt idx="8">
                  <c:v>9.4142321580655039E-2</c:v>
                </c:pt>
                <c:pt idx="9">
                  <c:v>9.1570250681763402E-2</c:v>
                </c:pt>
                <c:pt idx="10">
                  <c:v>9.6206572479177771E-2</c:v>
                </c:pt>
                <c:pt idx="11">
                  <c:v>9.1940984039318427E-2</c:v>
                </c:pt>
                <c:pt idx="12">
                  <c:v>0.10347054271727132</c:v>
                </c:pt>
                <c:pt idx="13">
                  <c:v>9.3205715722339516E-2</c:v>
                </c:pt>
                <c:pt idx="14">
                  <c:v>0.14568503898919982</c:v>
                </c:pt>
                <c:pt idx="15">
                  <c:v>0.15944233008208639</c:v>
                </c:pt>
                <c:pt idx="16">
                  <c:v>0.14687310789376926</c:v>
                </c:pt>
                <c:pt idx="17">
                  <c:v>0.14975863857006894</c:v>
                </c:pt>
                <c:pt idx="18">
                  <c:v>0.14958241311898315</c:v>
                </c:pt>
                <c:pt idx="19">
                  <c:v>0.14769393561905661</c:v>
                </c:pt>
                <c:pt idx="20">
                  <c:v>0.15107294420571485</c:v>
                </c:pt>
                <c:pt idx="21">
                  <c:v>0.19188897706420052</c:v>
                </c:pt>
                <c:pt idx="22">
                  <c:v>0.20141826188279638</c:v>
                </c:pt>
                <c:pt idx="23">
                  <c:v>0.20094785934808701</c:v>
                </c:pt>
                <c:pt idx="24">
                  <c:v>0.20560974109155944</c:v>
                </c:pt>
                <c:pt idx="25">
                  <c:v>0.20491611130596687</c:v>
                </c:pt>
                <c:pt idx="26">
                  <c:v>0.20484318966714815</c:v>
                </c:pt>
                <c:pt idx="27">
                  <c:v>0.20193630066823032</c:v>
                </c:pt>
                <c:pt idx="28">
                  <c:v>0.24279343264453343</c:v>
                </c:pt>
                <c:pt idx="29">
                  <c:v>0.2479853017224552</c:v>
                </c:pt>
                <c:pt idx="30">
                  <c:v>0.24058924708889901</c:v>
                </c:pt>
                <c:pt idx="31">
                  <c:v>0.25763628544761885</c:v>
                </c:pt>
                <c:pt idx="32">
                  <c:v>0.24084025896940242</c:v>
                </c:pt>
                <c:pt idx="33">
                  <c:v>0.24750027130163327</c:v>
                </c:pt>
                <c:pt idx="34">
                  <c:v>0.25490425593653199</c:v>
                </c:pt>
                <c:pt idx="35">
                  <c:v>0.29937205366381825</c:v>
                </c:pt>
                <c:pt idx="36">
                  <c:v>0.30818356736924341</c:v>
                </c:pt>
                <c:pt idx="37">
                  <c:v>0.29861070527238592</c:v>
                </c:pt>
                <c:pt idx="38">
                  <c:v>0.29056089402836621</c:v>
                </c:pt>
                <c:pt idx="39">
                  <c:v>0.30186162727463245</c:v>
                </c:pt>
                <c:pt idx="40">
                  <c:v>0.29055480915943049</c:v>
                </c:pt>
                <c:pt idx="41">
                  <c:v>0.29523109110714846</c:v>
                </c:pt>
                <c:pt idx="42">
                  <c:v>0.35953102783598229</c:v>
                </c:pt>
                <c:pt idx="43">
                  <c:v>0.35878712961712267</c:v>
                </c:pt>
                <c:pt idx="44">
                  <c:v>0.35696439642437916</c:v>
                </c:pt>
                <c:pt idx="45">
                  <c:v>0.34220263108917637</c:v>
                </c:pt>
                <c:pt idx="46">
                  <c:v>0.34709666186452082</c:v>
                </c:pt>
                <c:pt idx="47">
                  <c:v>0.35960631687154032</c:v>
                </c:pt>
                <c:pt idx="48">
                  <c:v>0.34341945457640261</c:v>
                </c:pt>
                <c:pt idx="49">
                  <c:v>0.40269045585845326</c:v>
                </c:pt>
                <c:pt idx="50">
                  <c:v>0.39578907140017877</c:v>
                </c:pt>
                <c:pt idx="51">
                  <c:v>0.39749786034900025</c:v>
                </c:pt>
                <c:pt idx="52">
                  <c:v>0.39706878728940648</c:v>
                </c:pt>
                <c:pt idx="53">
                  <c:v>0.40472485754383902</c:v>
                </c:pt>
                <c:pt idx="54">
                  <c:v>0.39661313623682032</c:v>
                </c:pt>
                <c:pt idx="55">
                  <c:v>0.39234665521071704</c:v>
                </c:pt>
              </c:numCache>
            </c:numRef>
          </c:xVal>
          <c:yVal>
            <c:numRef>
              <c:f>Sentiment!$AC$13:$AC$68</c:f>
              <c:numCache>
                <c:formatCode>General</c:formatCode>
                <c:ptCount val="56"/>
                <c:pt idx="0">
                  <c:v>4.5016861236890362</c:v>
                </c:pt>
                <c:pt idx="1">
                  <c:v>4.487291653068751</c:v>
                </c:pt>
                <c:pt idx="2">
                  <c:v>4.7966865081141803</c:v>
                </c:pt>
                <c:pt idx="3">
                  <c:v>4.822910322536007</c:v>
                </c:pt>
                <c:pt idx="4">
                  <c:v>4.6610805457106581</c:v>
                </c:pt>
                <c:pt idx="5">
                  <c:v>4.5616148942429691</c:v>
                </c:pt>
                <c:pt idx="6">
                  <c:v>4.9968031196475122</c:v>
                </c:pt>
                <c:pt idx="7">
                  <c:v>4.6287189619584783</c:v>
                </c:pt>
                <c:pt idx="8">
                  <c:v>4.7640817832764535</c:v>
                </c:pt>
                <c:pt idx="9">
                  <c:v>4.6847718763110588</c:v>
                </c:pt>
                <c:pt idx="10">
                  <c:v>4.4966715922207028</c:v>
                </c:pt>
                <c:pt idx="11">
                  <c:v>4.2599024180853533</c:v>
                </c:pt>
                <c:pt idx="12">
                  <c:v>4.4434544670034049</c:v>
                </c:pt>
                <c:pt idx="13">
                  <c:v>4.6134434067668879</c:v>
                </c:pt>
                <c:pt idx="14">
                  <c:v>4.3707424132840185</c:v>
                </c:pt>
                <c:pt idx="15">
                  <c:v>4.6210301006631145</c:v>
                </c:pt>
                <c:pt idx="16">
                  <c:v>4.2794555120131763</c:v>
                </c:pt>
                <c:pt idx="17">
                  <c:v>4.4081099172769749</c:v>
                </c:pt>
                <c:pt idx="18">
                  <c:v>4.5459148714111022</c:v>
                </c:pt>
                <c:pt idx="19">
                  <c:v>4.2634222140154812</c:v>
                </c:pt>
                <c:pt idx="20">
                  <c:v>4.5768457964529805</c:v>
                </c:pt>
                <c:pt idx="21">
                  <c:v>4.2368642056280583</c:v>
                </c:pt>
                <c:pt idx="22">
                  <c:v>4.3638690673536971</c:v>
                </c:pt>
                <c:pt idx="23">
                  <c:v>4.2025382267567215</c:v>
                </c:pt>
                <c:pt idx="24">
                  <c:v>4.1873615794160441</c:v>
                </c:pt>
                <c:pt idx="25">
                  <c:v>4.2895061640837264</c:v>
                </c:pt>
                <c:pt idx="26">
                  <c:v>4.3016532859301542</c:v>
                </c:pt>
                <c:pt idx="27">
                  <c:v>4.4482550243332204</c:v>
                </c:pt>
                <c:pt idx="28">
                  <c:v>4.0574588357886219</c:v>
                </c:pt>
                <c:pt idx="29">
                  <c:v>3.9818762905816327</c:v>
                </c:pt>
                <c:pt idx="30">
                  <c:v>4.011508548475569</c:v>
                </c:pt>
                <c:pt idx="31">
                  <c:v>3.8747067089920084</c:v>
                </c:pt>
                <c:pt idx="32">
                  <c:v>4.0564720793486284</c:v>
                </c:pt>
                <c:pt idx="33">
                  <c:v>4.1460407902091418</c:v>
                </c:pt>
                <c:pt idx="34">
                  <c:v>3.8624834237879075</c:v>
                </c:pt>
                <c:pt idx="35">
                  <c:v>3.2634340836817541</c:v>
                </c:pt>
                <c:pt idx="36">
                  <c:v>3.2826156929346948</c:v>
                </c:pt>
                <c:pt idx="37">
                  <c:v>3.3308918629035436</c:v>
                </c:pt>
                <c:pt idx="38">
                  <c:v>3.5370617311114669</c:v>
                </c:pt>
                <c:pt idx="39">
                  <c:v>3.3570818231965802</c:v>
                </c:pt>
                <c:pt idx="40">
                  <c:v>3.3175905154525664</c:v>
                </c:pt>
                <c:pt idx="41">
                  <c:v>3.3321453305991278</c:v>
                </c:pt>
                <c:pt idx="42">
                  <c:v>2.8395764573674125</c:v>
                </c:pt>
                <c:pt idx="43">
                  <c:v>2.5821973246955991</c:v>
                </c:pt>
                <c:pt idx="44">
                  <c:v>2.6880146429001304</c:v>
                </c:pt>
                <c:pt idx="45">
                  <c:v>2.8005067371029773</c:v>
                </c:pt>
                <c:pt idx="46">
                  <c:v>2.6907739847478411</c:v>
                </c:pt>
                <c:pt idx="47">
                  <c:v>2.514477100204656</c:v>
                </c:pt>
                <c:pt idx="48">
                  <c:v>2.5340064789747121</c:v>
                </c:pt>
                <c:pt idx="49">
                  <c:v>2.3648012765454611</c:v>
                </c:pt>
                <c:pt idx="50">
                  <c:v>2.6828065975657323</c:v>
                </c:pt>
                <c:pt idx="51">
                  <c:v>2.6373602839594192</c:v>
                </c:pt>
                <c:pt idx="52">
                  <c:v>2.5151277470286804</c:v>
                </c:pt>
                <c:pt idx="53">
                  <c:v>2.5543775748962689</c:v>
                </c:pt>
                <c:pt idx="54">
                  <c:v>2.4148760592549765</c:v>
                </c:pt>
                <c:pt idx="55">
                  <c:v>2.5639998349484268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880-4204-B31A-C2A1C530A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777696"/>
        <c:axId val="338777368"/>
      </c:scatterChart>
      <c:valAx>
        <c:axId val="338777696"/>
        <c:scaling>
          <c:orientation val="minMax"/>
          <c:max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</a:t>
                </a:r>
                <a:r>
                  <a:rPr lang="en-US" baseline="0"/>
                  <a:t> is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368"/>
        <c:crosses val="autoZero"/>
        <c:crossBetween val="midCat"/>
      </c:valAx>
      <c:valAx>
        <c:axId val="338777368"/>
        <c:scaling>
          <c:orientation val="minMax"/>
          <c:max val="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Star Rating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Sentiment!$P$7</c:f>
              <c:strCache>
                <c:ptCount val="1"/>
                <c:pt idx="0">
                  <c:v>Star Rating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Sentiment!$AB$13:$AB$68</c:f>
              <c:numCache>
                <c:formatCode>General</c:formatCode>
                <c:ptCount val="56"/>
                <c:pt idx="0">
                  <c:v>5.373722928208309E-2</c:v>
                </c:pt>
                <c:pt idx="1">
                  <c:v>5.110678181460785E-2</c:v>
                </c:pt>
                <c:pt idx="2">
                  <c:v>5.7077781897089723E-2</c:v>
                </c:pt>
                <c:pt idx="3">
                  <c:v>5.6020624924990228E-2</c:v>
                </c:pt>
                <c:pt idx="4">
                  <c:v>5.7672113667845776E-2</c:v>
                </c:pt>
                <c:pt idx="5">
                  <c:v>4.3452863583351931E-2</c:v>
                </c:pt>
                <c:pt idx="6">
                  <c:v>4.0802933576059491E-2</c:v>
                </c:pt>
                <c:pt idx="7">
                  <c:v>9.4989171360473676E-2</c:v>
                </c:pt>
                <c:pt idx="8">
                  <c:v>9.4142321580655039E-2</c:v>
                </c:pt>
                <c:pt idx="9">
                  <c:v>9.1570250681763402E-2</c:v>
                </c:pt>
                <c:pt idx="10">
                  <c:v>9.6206572479177771E-2</c:v>
                </c:pt>
                <c:pt idx="11">
                  <c:v>9.1940984039318427E-2</c:v>
                </c:pt>
                <c:pt idx="12">
                  <c:v>0.10347054271727132</c:v>
                </c:pt>
                <c:pt idx="13">
                  <c:v>9.3205715722339516E-2</c:v>
                </c:pt>
                <c:pt idx="14">
                  <c:v>0.14568503898919982</c:v>
                </c:pt>
                <c:pt idx="15">
                  <c:v>0.15944233008208639</c:v>
                </c:pt>
                <c:pt idx="16">
                  <c:v>0.14687310789376926</c:v>
                </c:pt>
                <c:pt idx="17">
                  <c:v>0.14975863857006894</c:v>
                </c:pt>
                <c:pt idx="18">
                  <c:v>0.14958241311898315</c:v>
                </c:pt>
                <c:pt idx="19">
                  <c:v>0.14769393561905661</c:v>
                </c:pt>
                <c:pt idx="20">
                  <c:v>0.15107294420571485</c:v>
                </c:pt>
                <c:pt idx="21">
                  <c:v>0.19188897706420052</c:v>
                </c:pt>
                <c:pt idx="22">
                  <c:v>0.20141826188279638</c:v>
                </c:pt>
                <c:pt idx="23">
                  <c:v>0.20094785934808701</c:v>
                </c:pt>
                <c:pt idx="24">
                  <c:v>0.20560974109155944</c:v>
                </c:pt>
                <c:pt idx="25">
                  <c:v>0.20491611130596687</c:v>
                </c:pt>
                <c:pt idx="26">
                  <c:v>0.20484318966714815</c:v>
                </c:pt>
                <c:pt idx="27">
                  <c:v>0.20193630066823032</c:v>
                </c:pt>
                <c:pt idx="28">
                  <c:v>0.24279343264453343</c:v>
                </c:pt>
                <c:pt idx="29">
                  <c:v>0.2479853017224552</c:v>
                </c:pt>
                <c:pt idx="30">
                  <c:v>0.24058924708889901</c:v>
                </c:pt>
                <c:pt idx="31">
                  <c:v>0.25763628544761885</c:v>
                </c:pt>
                <c:pt idx="32">
                  <c:v>0.24084025896940242</c:v>
                </c:pt>
                <c:pt idx="33">
                  <c:v>0.24750027130163327</c:v>
                </c:pt>
                <c:pt idx="34">
                  <c:v>0.25490425593653199</c:v>
                </c:pt>
                <c:pt idx="35">
                  <c:v>0.29937205366381825</c:v>
                </c:pt>
                <c:pt idx="36">
                  <c:v>0.30818356736924341</c:v>
                </c:pt>
                <c:pt idx="37">
                  <c:v>0.29861070527238592</c:v>
                </c:pt>
                <c:pt idx="38">
                  <c:v>0.29056089402836621</c:v>
                </c:pt>
                <c:pt idx="39">
                  <c:v>0.30186162727463245</c:v>
                </c:pt>
                <c:pt idx="40">
                  <c:v>0.29055480915943049</c:v>
                </c:pt>
                <c:pt idx="41">
                  <c:v>0.29523109110714846</c:v>
                </c:pt>
                <c:pt idx="42">
                  <c:v>0.35953102783598229</c:v>
                </c:pt>
                <c:pt idx="43">
                  <c:v>0.35878712961712267</c:v>
                </c:pt>
                <c:pt idx="44">
                  <c:v>0.35696439642437916</c:v>
                </c:pt>
                <c:pt idx="45">
                  <c:v>0.34220263108917637</c:v>
                </c:pt>
                <c:pt idx="46">
                  <c:v>0.34709666186452082</c:v>
                </c:pt>
                <c:pt idx="47">
                  <c:v>0.35960631687154032</c:v>
                </c:pt>
                <c:pt idx="48">
                  <c:v>0.34341945457640261</c:v>
                </c:pt>
                <c:pt idx="49">
                  <c:v>0.40269045585845326</c:v>
                </c:pt>
                <c:pt idx="50">
                  <c:v>0.39578907140017877</c:v>
                </c:pt>
                <c:pt idx="51">
                  <c:v>0.39749786034900025</c:v>
                </c:pt>
                <c:pt idx="52">
                  <c:v>0.39706878728940648</c:v>
                </c:pt>
                <c:pt idx="53">
                  <c:v>0.40472485754383902</c:v>
                </c:pt>
                <c:pt idx="54">
                  <c:v>0.39661313623682032</c:v>
                </c:pt>
                <c:pt idx="55">
                  <c:v>0.39234665521071704</c:v>
                </c:pt>
              </c:numCache>
            </c:numRef>
          </c:xVal>
          <c:yVal>
            <c:numRef>
              <c:f>Sentiment!$AC$13:$AC$68</c:f>
              <c:numCache>
                <c:formatCode>General</c:formatCode>
                <c:ptCount val="56"/>
                <c:pt idx="0">
                  <c:v>4.5016861236890362</c:v>
                </c:pt>
                <c:pt idx="1">
                  <c:v>4.487291653068751</c:v>
                </c:pt>
                <c:pt idx="2">
                  <c:v>4.7966865081141803</c:v>
                </c:pt>
                <c:pt idx="3">
                  <c:v>4.822910322536007</c:v>
                </c:pt>
                <c:pt idx="4">
                  <c:v>4.6610805457106581</c:v>
                </c:pt>
                <c:pt idx="5">
                  <c:v>4.5616148942429691</c:v>
                </c:pt>
                <c:pt idx="6">
                  <c:v>4.9968031196475122</c:v>
                </c:pt>
                <c:pt idx="7">
                  <c:v>4.6287189619584783</c:v>
                </c:pt>
                <c:pt idx="8">
                  <c:v>4.7640817832764535</c:v>
                </c:pt>
                <c:pt idx="9">
                  <c:v>4.6847718763110588</c:v>
                </c:pt>
                <c:pt idx="10">
                  <c:v>4.4966715922207028</c:v>
                </c:pt>
                <c:pt idx="11">
                  <c:v>4.2599024180853533</c:v>
                </c:pt>
                <c:pt idx="12">
                  <c:v>4.4434544670034049</c:v>
                </c:pt>
                <c:pt idx="13">
                  <c:v>4.6134434067668879</c:v>
                </c:pt>
                <c:pt idx="14">
                  <c:v>4.3707424132840185</c:v>
                </c:pt>
                <c:pt idx="15">
                  <c:v>4.6210301006631145</c:v>
                </c:pt>
                <c:pt idx="16">
                  <c:v>4.2794555120131763</c:v>
                </c:pt>
                <c:pt idx="17">
                  <c:v>4.4081099172769749</c:v>
                </c:pt>
                <c:pt idx="18">
                  <c:v>4.5459148714111022</c:v>
                </c:pt>
                <c:pt idx="19">
                  <c:v>4.2634222140154812</c:v>
                </c:pt>
                <c:pt idx="20">
                  <c:v>4.5768457964529805</c:v>
                </c:pt>
                <c:pt idx="21">
                  <c:v>4.2368642056280583</c:v>
                </c:pt>
                <c:pt idx="22">
                  <c:v>4.3638690673536971</c:v>
                </c:pt>
                <c:pt idx="23">
                  <c:v>4.2025382267567215</c:v>
                </c:pt>
                <c:pt idx="24">
                  <c:v>4.1873615794160441</c:v>
                </c:pt>
                <c:pt idx="25">
                  <c:v>4.2895061640837264</c:v>
                </c:pt>
                <c:pt idx="26">
                  <c:v>4.3016532859301542</c:v>
                </c:pt>
                <c:pt idx="27">
                  <c:v>4.4482550243332204</c:v>
                </c:pt>
                <c:pt idx="28">
                  <c:v>4.0574588357886219</c:v>
                </c:pt>
                <c:pt idx="29">
                  <c:v>3.9818762905816327</c:v>
                </c:pt>
                <c:pt idx="30">
                  <c:v>4.011508548475569</c:v>
                </c:pt>
                <c:pt idx="31">
                  <c:v>3.8747067089920084</c:v>
                </c:pt>
                <c:pt idx="32">
                  <c:v>4.0564720793486284</c:v>
                </c:pt>
                <c:pt idx="33">
                  <c:v>4.1460407902091418</c:v>
                </c:pt>
                <c:pt idx="34">
                  <c:v>3.8624834237879075</c:v>
                </c:pt>
                <c:pt idx="35">
                  <c:v>3.2634340836817541</c:v>
                </c:pt>
                <c:pt idx="36">
                  <c:v>3.2826156929346948</c:v>
                </c:pt>
                <c:pt idx="37">
                  <c:v>3.3308918629035436</c:v>
                </c:pt>
                <c:pt idx="38">
                  <c:v>3.5370617311114669</c:v>
                </c:pt>
                <c:pt idx="39">
                  <c:v>3.3570818231965802</c:v>
                </c:pt>
                <c:pt idx="40">
                  <c:v>3.3175905154525664</c:v>
                </c:pt>
                <c:pt idx="41">
                  <c:v>3.3321453305991278</c:v>
                </c:pt>
                <c:pt idx="42">
                  <c:v>2.8395764573674125</c:v>
                </c:pt>
                <c:pt idx="43">
                  <c:v>2.5821973246955991</c:v>
                </c:pt>
                <c:pt idx="44">
                  <c:v>2.6880146429001304</c:v>
                </c:pt>
                <c:pt idx="45">
                  <c:v>2.8005067371029773</c:v>
                </c:pt>
                <c:pt idx="46">
                  <c:v>2.6907739847478411</c:v>
                </c:pt>
                <c:pt idx="47">
                  <c:v>2.514477100204656</c:v>
                </c:pt>
                <c:pt idx="48">
                  <c:v>2.5340064789747121</c:v>
                </c:pt>
                <c:pt idx="49">
                  <c:v>2.3648012765454611</c:v>
                </c:pt>
                <c:pt idx="50">
                  <c:v>2.6828065975657323</c:v>
                </c:pt>
                <c:pt idx="51">
                  <c:v>2.6373602839594192</c:v>
                </c:pt>
                <c:pt idx="52">
                  <c:v>2.5151277470286804</c:v>
                </c:pt>
                <c:pt idx="53">
                  <c:v>2.5543775748962689</c:v>
                </c:pt>
                <c:pt idx="54">
                  <c:v>2.4148760592549765</c:v>
                </c:pt>
                <c:pt idx="55">
                  <c:v>2.5639998349484268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880-4204-B31A-C2A1C530A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777696"/>
        <c:axId val="338777368"/>
      </c:scatterChart>
      <c:valAx>
        <c:axId val="338777696"/>
        <c:scaling>
          <c:orientation val="minMax"/>
          <c:max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</a:t>
                </a:r>
                <a:r>
                  <a:rPr lang="en-US" baseline="0"/>
                  <a:t> is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368"/>
        <c:crosses val="autoZero"/>
        <c:crossBetween val="midCat"/>
      </c:valAx>
      <c:valAx>
        <c:axId val="338777368"/>
        <c:scaling>
          <c:orientation val="minMax"/>
          <c:max val="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Star Rating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1000 Spam vs 100 Good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'Inbox Spam'!$I$21</c:f>
              <c:strCache>
                <c:ptCount val="1"/>
                <c:pt idx="0">
                  <c:v>FNR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'Inbox Spam'!$J$21:$S$21</c:f>
              <c:numCache>
                <c:formatCode>0%</c:formatCode>
                <c:ptCount val="1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</c:numCache>
            </c:numRef>
          </c:xVal>
          <c:yVal>
            <c:numRef>
              <c:f>'Inbox Spam'!$J$20:$S$20</c:f>
              <c:numCache>
                <c:formatCode>0%</c:formatCode>
                <c:ptCount val="10"/>
                <c:pt idx="0">
                  <c:v>9.1743119266055051E-2</c:v>
                </c:pt>
                <c:pt idx="1">
                  <c:v>0.16806722689075632</c:v>
                </c:pt>
                <c:pt idx="2">
                  <c:v>0.23255813953488372</c:v>
                </c:pt>
                <c:pt idx="3">
                  <c:v>0.28776978417266186</c:v>
                </c:pt>
                <c:pt idx="4">
                  <c:v>0.33557046979865773</c:v>
                </c:pt>
                <c:pt idx="5">
                  <c:v>0.37735849056603776</c:v>
                </c:pt>
                <c:pt idx="6">
                  <c:v>0.41420118343195267</c:v>
                </c:pt>
                <c:pt idx="7">
                  <c:v>0.44692737430167595</c:v>
                </c:pt>
                <c:pt idx="8">
                  <c:v>0.47619047619047616</c:v>
                </c:pt>
                <c:pt idx="9">
                  <c:v>0.50251256281407031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81-408E-809E-07DC7252B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9782280"/>
        <c:axId val="629783264"/>
      </c:scatterChart>
      <c:valAx>
        <c:axId val="629782280"/>
        <c:scaling>
          <c:orientation val="minMax"/>
          <c:max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FN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3264"/>
        <c:crosses val="autoZero"/>
        <c:crossBetween val="midCat"/>
      </c:valAx>
      <c:valAx>
        <c:axId val="629783264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 is Spam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22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A9B59-6960-47B7-AFE1-644004A93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B2F57-431E-46DE-8CD6-C5504D12B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FEAE-68FF-4549-954E-47B06AAC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95D58-B4D7-477D-A144-95BBD1AAF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8ADF-11E8-4458-8451-B087F286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7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8E87-F3E2-46B6-A9B8-B7286F60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1B9C8-63D0-4C01-AF0B-51192EEE5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1D23D-5ED4-4B5F-A10E-B82FD42F5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B0826-A53F-4107-9351-3010FA30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A5F7D-9722-409E-9B90-8E97687A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1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61F06-431F-4400-BE08-BD9CCD9761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E8E57-4546-4502-8F04-13BA1B27B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9CC9A-E353-4F5B-8F01-C2E054D7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593CD-22B2-4CE3-AD5A-7075EEFA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83B53-C7D9-4BC3-A38D-5D311C38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1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E470-1992-45E9-83B9-EE09FF4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43E23-BF91-4F99-BCF2-A8ED6DCAF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9C707-0FE1-4D31-B59E-6F404A78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333BC-097C-42B4-87AD-F7C9ED46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7337C-0596-4359-B72C-F6A5A842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BEE74-3487-4F83-A5D1-67E72FEF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323FD-6997-4189-8506-F7E35ECAB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DB2E0-E77A-4D69-91D7-244DAF6F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B61CD-C796-49D8-87FE-B1D8B274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5670-75AA-4945-8BCB-1F31421B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9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C0D91-33F0-413A-A400-B3C1D1B48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D6AEB-56EB-41C8-B520-B99AE8CCA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2C0CB-AB39-4EEC-A459-333743E96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9205F-D25A-41C0-94AD-4007C73E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CB3A0-0B16-4426-8A6B-2467B2A0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6AB73-405E-4538-B8A6-1511971A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EA1E-5BE1-4725-9088-AD543745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D2CB1-C0BB-4896-BA39-C3EC128DC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C3686-2088-4904-BD85-FE74A19B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2F7241-4FA4-4125-B7DE-6544B607E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D9059-509D-457E-B85C-26D32C76A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962552-6F00-4042-A229-5A149F70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07450-78DA-4DBA-94D9-D99994F2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4A8DC5-FDB5-4913-BD9C-32B87E49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6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60AF-A275-47F3-9644-BC264C6AD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F1E45-E59C-4782-BA86-AAF9BD85B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F95310-251E-41E1-81F9-0BDE7907E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E1132-22C6-4998-8F82-1B1AD560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2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061A6-C2DD-4D18-B8D1-CBB28086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2881B-0AB5-4C05-99FB-01B44A7DD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9CE6A-9DD3-4062-9264-84FE6850B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7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F9D8E-A3C2-41E5-8F13-AFB427F80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02787-C4B3-449C-8D63-886030EA5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191DA-549C-4648-A91F-54DD9931F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9BADC-8CCC-4265-AFAE-899A4B12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3D9E9-AB8B-4EF8-AC3C-453172C0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DB5DD-4992-4B10-9C89-8B18AB92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901BD-B348-409F-B8FE-8CE57F226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1E906-1B1F-4D79-9AFE-4D9862473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26066-D090-454E-ADC1-C245CE73A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0E4B0-9A18-4F05-A714-726F562E1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7D4B-0092-4A58-9067-D41F1D154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BA0F8-B21E-47D7-880F-A1AE638B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35BFDD-4957-4CBC-8E15-613E2A870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59E5E-EEDD-4184-ADA5-8990FD358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14A5-74F6-4B14-843B-E40375140E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61266-DD66-43C0-9C11-C2BDD20394D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84E8C-8AD4-477D-8632-15B763213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F4914-1944-47E1-87A2-993862F9B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6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7521-6792-4A60-8F8E-9A510B2857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Defining Success with ML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04CED-ED64-450B-B187-BBA5637C04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</a:t>
            </a:r>
            <a:r>
              <a:rPr lang="en-US" dirty="0" err="1"/>
              <a:t>Hutlen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7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1EC8-0D3A-4C6B-B0C3-E2F754A3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Optimize Actual Goal Directly?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B5C8-680F-40B0-A6BD-7BE12169AD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Indirect Relationship</a:t>
            </a:r>
          </a:p>
          <a:p>
            <a:pPr lvl="1"/>
            <a:r>
              <a:rPr lang="en-US" dirty="0"/>
              <a:t>Effect of single actions small</a:t>
            </a:r>
          </a:p>
          <a:p>
            <a:pPr lvl="1"/>
            <a:r>
              <a:rPr lang="en-US" dirty="0"/>
              <a:t>Long delay for feedback</a:t>
            </a:r>
          </a:p>
          <a:p>
            <a:pPr lvl="1"/>
            <a:r>
              <a:rPr lang="en-US" dirty="0"/>
              <a:t>Affected by many things</a:t>
            </a:r>
          </a:p>
          <a:p>
            <a:pPr lvl="2"/>
            <a:r>
              <a:rPr lang="en-US" dirty="0"/>
              <a:t>User Experience</a:t>
            </a:r>
          </a:p>
          <a:p>
            <a:pPr lvl="2"/>
            <a:r>
              <a:rPr lang="en-US" dirty="0"/>
              <a:t>Competitors</a:t>
            </a:r>
          </a:p>
          <a:p>
            <a:pPr lvl="2"/>
            <a:r>
              <a:rPr lang="en-US" dirty="0"/>
              <a:t>Marketing</a:t>
            </a:r>
          </a:p>
          <a:p>
            <a:pPr lvl="2"/>
            <a:r>
              <a:rPr lang="en-US" dirty="0"/>
              <a:t>Interactions with other parts of the system</a:t>
            </a:r>
          </a:p>
          <a:p>
            <a:pPr lvl="2"/>
            <a:r>
              <a:rPr lang="en-US" dirty="0"/>
              <a:t>Changing concepts</a:t>
            </a:r>
          </a:p>
          <a:p>
            <a:pPr lvl="1"/>
            <a:r>
              <a:rPr lang="en-US" dirty="0"/>
              <a:t>Relatively few observations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D596C-F42D-4C63-9AB5-45FB33E945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ML on Concrete Sub-problem</a:t>
            </a:r>
          </a:p>
          <a:p>
            <a:pPr lvl="1"/>
            <a:r>
              <a:rPr lang="en-US" dirty="0"/>
              <a:t>Large (local) effect of actions</a:t>
            </a:r>
          </a:p>
          <a:p>
            <a:pPr lvl="1"/>
            <a:r>
              <a:rPr lang="en-US" dirty="0"/>
              <a:t>Quick feedback</a:t>
            </a:r>
          </a:p>
          <a:p>
            <a:pPr lvl="1"/>
            <a:r>
              <a:rPr lang="en-US" dirty="0"/>
              <a:t>Context contains most of the relevant info</a:t>
            </a:r>
          </a:p>
          <a:p>
            <a:pPr lvl="2"/>
            <a:r>
              <a:rPr lang="en-US" dirty="0"/>
              <a:t>Can get quick implicit feedback</a:t>
            </a:r>
          </a:p>
          <a:p>
            <a:pPr lvl="2"/>
            <a:r>
              <a:rPr lang="en-US" dirty="0"/>
              <a:t>Can inspect context and hand-label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Many, many observations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6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F1F28-2A8A-4899-A0C4-C0E21F0A7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155B2-B37B-425B-9BF9-65BCA8F336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Setting goals for ML systems is frustrating, difficult, and critical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Good goals:</a:t>
            </a:r>
          </a:p>
          <a:p>
            <a:pPr lvl="1"/>
            <a:r>
              <a:rPr lang="en-US" dirty="0"/>
              <a:t>Communicate success</a:t>
            </a:r>
          </a:p>
          <a:p>
            <a:pPr lvl="1"/>
            <a:r>
              <a:rPr lang="en-US" dirty="0"/>
              <a:t>Inspire participants</a:t>
            </a:r>
          </a:p>
          <a:p>
            <a:pPr lvl="1"/>
            <a:r>
              <a:rPr lang="en-US" dirty="0"/>
              <a:t>Are Measurable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53025A-5D66-4834-9285-6F6D05C156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Hierarchy of Goals</a:t>
            </a:r>
          </a:p>
          <a:p>
            <a:pPr lvl="1"/>
            <a:r>
              <a:rPr lang="en-US" dirty="0"/>
              <a:t>Model properties </a:t>
            </a:r>
            <a:r>
              <a:rPr lang="en-US" dirty="0">
                <a:sym typeface="Wingdings" panose="05000000000000000000" pitchFamily="2" charset="2"/>
              </a:rPr>
              <a:t> user outcomes  leading indicators  organizational success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Global relationships complex, local approximations help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Need to invest to keep goals healthy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1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ED665-574D-4F5B-A045-E7058E46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739" y="218848"/>
            <a:ext cx="10515600" cy="462189"/>
          </a:xfrm>
        </p:spPr>
        <p:txBody>
          <a:bodyPr>
            <a:normAutofit fontScale="90000"/>
          </a:bodyPr>
          <a:lstStyle/>
          <a:p>
            <a:r>
              <a:rPr lang="en-US" dirty="0"/>
              <a:t>Goal for SMS spam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3CF0C4D-D8C9-4888-93DF-55A714EF4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57771"/>
              </p:ext>
            </p:extLst>
          </p:nvPr>
        </p:nvGraphicFramePr>
        <p:xfrm>
          <a:off x="1164981" y="1873444"/>
          <a:ext cx="3939073" cy="3516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2CE16F-3E78-4D09-AD7D-06D3E829570D}"/>
              </a:ext>
            </a:extLst>
          </p:cNvPr>
          <p:cNvCxnSpPr>
            <a:cxnSpLocks/>
          </p:cNvCxnSpPr>
          <p:nvPr/>
        </p:nvCxnSpPr>
        <p:spPr>
          <a:xfrm>
            <a:off x="2435499" y="2336765"/>
            <a:ext cx="0" cy="278052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1DBE72-CC31-4F84-B33F-CB1A306C628C}"/>
              </a:ext>
            </a:extLst>
          </p:cNvPr>
          <p:cNvSpPr txBox="1"/>
          <p:nvPr/>
        </p:nvSpPr>
        <p:spPr>
          <a:xfrm>
            <a:off x="2342193" y="1366691"/>
            <a:ext cx="1576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Operating Point: 1% FPR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CCF291-8EEA-4636-BEF2-15CC5879A921}"/>
              </a:ext>
            </a:extLst>
          </p:cNvPr>
          <p:cNvCxnSpPr>
            <a:stCxn id="8" idx="2"/>
          </p:cNvCxnSpPr>
          <p:nvPr/>
        </p:nvCxnSpPr>
        <p:spPr>
          <a:xfrm flipH="1">
            <a:off x="2485264" y="1628301"/>
            <a:ext cx="644965" cy="7597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5C83185-2367-427D-ACAE-0E5EECC376E1}"/>
              </a:ext>
            </a:extLst>
          </p:cNvPr>
          <p:cNvSpPr/>
          <p:nvPr/>
        </p:nvSpPr>
        <p:spPr>
          <a:xfrm>
            <a:off x="1815255" y="2437845"/>
            <a:ext cx="620241" cy="248817"/>
          </a:xfrm>
          <a:prstGeom prst="rect">
            <a:avLst/>
          </a:prstGeom>
          <a:solidFill>
            <a:srgbClr val="7F7F7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3380F-677B-43D8-9F8C-DD54ABF7F44F}"/>
              </a:ext>
            </a:extLst>
          </p:cNvPr>
          <p:cNvSpPr txBox="1"/>
          <p:nvPr/>
        </p:nvSpPr>
        <p:spPr>
          <a:xfrm>
            <a:off x="645573" y="1514144"/>
            <a:ext cx="1576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Block &gt; 95% of the spam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B14F636-5000-49B6-977B-39771A1CF066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1433609" y="1775754"/>
            <a:ext cx="361188" cy="64343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F616FDB-AC04-4F62-A4FC-342EB6B6CC43}"/>
              </a:ext>
            </a:extLst>
          </p:cNvPr>
          <p:cNvSpPr/>
          <p:nvPr/>
        </p:nvSpPr>
        <p:spPr>
          <a:xfrm>
            <a:off x="1828548" y="2479039"/>
            <a:ext cx="3082121" cy="2519680"/>
          </a:xfrm>
          <a:custGeom>
            <a:avLst/>
            <a:gdLst>
              <a:gd name="connsiteX0" fmla="*/ 194886 w 3906673"/>
              <a:gd name="connsiteY0" fmla="*/ 2439677 h 2439677"/>
              <a:gd name="connsiteX1" fmla="*/ 330353 w 3906673"/>
              <a:gd name="connsiteY1" fmla="*/ 306077 h 2439677"/>
              <a:gd name="connsiteX2" fmla="*/ 3263206 w 3906673"/>
              <a:gd name="connsiteY2" fmla="*/ 14824 h 2439677"/>
              <a:gd name="connsiteX3" fmla="*/ 3906673 w 3906673"/>
              <a:gd name="connsiteY3" fmla="*/ 69011 h 2439677"/>
              <a:gd name="connsiteX0" fmla="*/ 194886 w 3263206"/>
              <a:gd name="connsiteY0" fmla="*/ 2424853 h 2424853"/>
              <a:gd name="connsiteX1" fmla="*/ 330353 w 3263206"/>
              <a:gd name="connsiteY1" fmla="*/ 291253 h 2424853"/>
              <a:gd name="connsiteX2" fmla="*/ 3263206 w 3263206"/>
              <a:gd name="connsiteY2" fmla="*/ 0 h 2424853"/>
              <a:gd name="connsiteX0" fmla="*/ 110358 w 3178678"/>
              <a:gd name="connsiteY0" fmla="*/ 2555787 h 2555787"/>
              <a:gd name="connsiteX1" fmla="*/ 449025 w 3178678"/>
              <a:gd name="connsiteY1" fmla="*/ 185121 h 2555787"/>
              <a:gd name="connsiteX2" fmla="*/ 3178678 w 3178678"/>
              <a:gd name="connsiteY2" fmla="*/ 130934 h 2555787"/>
              <a:gd name="connsiteX0" fmla="*/ 110358 w 3178678"/>
              <a:gd name="connsiteY0" fmla="*/ 2590529 h 2590529"/>
              <a:gd name="connsiteX1" fmla="*/ 449025 w 3178678"/>
              <a:gd name="connsiteY1" fmla="*/ 219863 h 2590529"/>
              <a:gd name="connsiteX2" fmla="*/ 753825 w 3178678"/>
              <a:gd name="connsiteY2" fmla="*/ 97943 h 2590529"/>
              <a:gd name="connsiteX3" fmla="*/ 3178678 w 3178678"/>
              <a:gd name="connsiteY3" fmla="*/ 165676 h 2590529"/>
              <a:gd name="connsiteX0" fmla="*/ 47338 w 3115658"/>
              <a:gd name="connsiteY0" fmla="*/ 2590529 h 2590529"/>
              <a:gd name="connsiteX1" fmla="*/ 20245 w 3115658"/>
              <a:gd name="connsiteY1" fmla="*/ 782049 h 2590529"/>
              <a:gd name="connsiteX2" fmla="*/ 386005 w 3115658"/>
              <a:gd name="connsiteY2" fmla="*/ 219863 h 2590529"/>
              <a:gd name="connsiteX3" fmla="*/ 690805 w 3115658"/>
              <a:gd name="connsiteY3" fmla="*/ 97943 h 2590529"/>
              <a:gd name="connsiteX4" fmla="*/ 3115658 w 3115658"/>
              <a:gd name="connsiteY4" fmla="*/ 165676 h 2590529"/>
              <a:gd name="connsiteX0" fmla="*/ 47338 w 3115658"/>
              <a:gd name="connsiteY0" fmla="*/ 2465493 h 2465493"/>
              <a:gd name="connsiteX1" fmla="*/ 20245 w 3115658"/>
              <a:gd name="connsiteY1" fmla="*/ 657013 h 2465493"/>
              <a:gd name="connsiteX2" fmla="*/ 386005 w 3115658"/>
              <a:gd name="connsiteY2" fmla="*/ 94827 h 2465493"/>
              <a:gd name="connsiteX3" fmla="*/ 1259765 w 3115658"/>
              <a:gd name="connsiteY3" fmla="*/ 0 h 2465493"/>
              <a:gd name="connsiteX4" fmla="*/ 3115658 w 3115658"/>
              <a:gd name="connsiteY4" fmla="*/ 40640 h 2465493"/>
              <a:gd name="connsiteX0" fmla="*/ 254 w 3068574"/>
              <a:gd name="connsiteY0" fmla="*/ 2465493 h 2465493"/>
              <a:gd name="connsiteX1" fmla="*/ 108627 w 3068574"/>
              <a:gd name="connsiteY1" fmla="*/ 697653 h 2465493"/>
              <a:gd name="connsiteX2" fmla="*/ 338921 w 3068574"/>
              <a:gd name="connsiteY2" fmla="*/ 94827 h 2465493"/>
              <a:gd name="connsiteX3" fmla="*/ 1212681 w 3068574"/>
              <a:gd name="connsiteY3" fmla="*/ 0 h 2465493"/>
              <a:gd name="connsiteX4" fmla="*/ 3068574 w 3068574"/>
              <a:gd name="connsiteY4" fmla="*/ 40640 h 2465493"/>
              <a:gd name="connsiteX0" fmla="*/ 254 w 3082121"/>
              <a:gd name="connsiteY0" fmla="*/ 2519680 h 2519680"/>
              <a:gd name="connsiteX1" fmla="*/ 108627 w 3082121"/>
              <a:gd name="connsiteY1" fmla="*/ 751840 h 2519680"/>
              <a:gd name="connsiteX2" fmla="*/ 338921 w 3082121"/>
              <a:gd name="connsiteY2" fmla="*/ 149014 h 2519680"/>
              <a:gd name="connsiteX3" fmla="*/ 1212681 w 3082121"/>
              <a:gd name="connsiteY3" fmla="*/ 54187 h 2519680"/>
              <a:gd name="connsiteX4" fmla="*/ 3082121 w 3082121"/>
              <a:gd name="connsiteY4" fmla="*/ 0 h 251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2121" h="2519680">
                <a:moveTo>
                  <a:pt x="254" y="2519680"/>
                </a:moveTo>
                <a:cubicBezTo>
                  <a:pt x="-4261" y="2218267"/>
                  <a:pt x="52183" y="1146951"/>
                  <a:pt x="108627" y="751840"/>
                </a:cubicBezTo>
                <a:cubicBezTo>
                  <a:pt x="165072" y="356729"/>
                  <a:pt x="154912" y="265290"/>
                  <a:pt x="338921" y="149014"/>
                </a:cubicBezTo>
                <a:cubicBezTo>
                  <a:pt x="522930" y="32738"/>
                  <a:pt x="757739" y="63218"/>
                  <a:pt x="1212681" y="54187"/>
                </a:cubicBezTo>
                <a:lnTo>
                  <a:pt x="3082121" y="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52673B-4EC0-4EA9-B1C1-D26695FC35A3}"/>
              </a:ext>
            </a:extLst>
          </p:cNvPr>
          <p:cNvSpPr txBox="1"/>
          <p:nvPr/>
        </p:nvSpPr>
        <p:spPr>
          <a:xfrm>
            <a:off x="4498920" y="1000475"/>
            <a:ext cx="2786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Train a model like this and you’ve got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victory!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E513E8-0227-4BBB-974F-B59673D91AF9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4692443" y="1262085"/>
            <a:ext cx="1199647" cy="11757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932E7F5-E3ED-43C4-A59A-49E55CFF662A}"/>
              </a:ext>
            </a:extLst>
          </p:cNvPr>
          <p:cNvSpPr/>
          <p:nvPr/>
        </p:nvSpPr>
        <p:spPr>
          <a:xfrm>
            <a:off x="5232572" y="2075578"/>
            <a:ext cx="455432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Could Go Wrong?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these aren’t the right targets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Users hate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Spammers ignore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the problem changes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Spammers send 20x more spam…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Spammers send 20x less spam…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the FPs are distributed poorly…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Totally shut down all bank statements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Totally shut down all small senders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no one knows what you're talking about…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Management has no idea what a FN 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Move FN metric, but don’t move business metric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AC9139-943C-43B8-B767-16DE54AF775E}"/>
              </a:ext>
            </a:extLst>
          </p:cNvPr>
          <p:cNvSpPr txBox="1"/>
          <p:nvPr/>
        </p:nvSpPr>
        <p:spPr>
          <a:xfrm>
            <a:off x="9949887" y="2782669"/>
            <a:ext cx="17150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metrics?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Same FNR, more spam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Same FPR, less value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PR better?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4EF93C-670D-4F29-B3A1-A52EEFF8F119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8547947" y="3198168"/>
            <a:ext cx="1401940" cy="5362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21DACAE-C6B3-4F44-9C1A-CE5FB477EF95}"/>
              </a:ext>
            </a:extLst>
          </p:cNvPr>
          <p:cNvSpPr txBox="1"/>
          <p:nvPr/>
        </p:nvSpPr>
        <p:spPr>
          <a:xfrm>
            <a:off x="9412830" y="1736441"/>
            <a:ext cx="2133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operating points?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- 0.5% FPR better?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- 1.0% FNR better?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FC89CD7-F16B-45B4-AFAE-F39BDB0F128F}"/>
              </a:ext>
            </a:extLst>
          </p:cNvPr>
          <p:cNvCxnSpPr>
            <a:cxnSpLocks/>
          </p:cNvCxnSpPr>
          <p:nvPr/>
        </p:nvCxnSpPr>
        <p:spPr>
          <a:xfrm flipH="1">
            <a:off x="8026401" y="2336765"/>
            <a:ext cx="1530772" cy="7018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648513C-2558-4073-B6F2-1AB58C30DDD9}"/>
              </a:ext>
            </a:extLst>
          </p:cNvPr>
          <p:cNvSpPr txBox="1"/>
          <p:nvPr/>
        </p:nvSpPr>
        <p:spPr>
          <a:xfrm>
            <a:off x="9325180" y="4544721"/>
            <a:ext cx="2672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test data?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Missing critical sub-populations?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Some errors more costly than others?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D143090-2B57-4E17-B191-35DDB4B742CB}"/>
              </a:ext>
            </a:extLst>
          </p:cNvPr>
          <p:cNvCxnSpPr>
            <a:cxnSpLocks/>
            <a:stCxn id="37" idx="1"/>
          </p:cNvCxnSpPr>
          <p:nvPr/>
        </p:nvCxnSpPr>
        <p:spPr>
          <a:xfrm flipH="1" flipV="1">
            <a:off x="8812107" y="4739521"/>
            <a:ext cx="513073" cy="1283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Brace 2">
            <a:extLst>
              <a:ext uri="{FF2B5EF4-FFF2-40B4-BE49-F238E27FC236}">
                <a16:creationId xmlns:a16="http://schemas.microsoft.com/office/drawing/2014/main" id="{CB672C16-C378-465E-B853-29109CD384FA}"/>
              </a:ext>
            </a:extLst>
          </p:cNvPr>
          <p:cNvSpPr/>
          <p:nvPr/>
        </p:nvSpPr>
        <p:spPr>
          <a:xfrm>
            <a:off x="2242113" y="2692945"/>
            <a:ext cx="201541" cy="1502345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098CBB-195E-4D46-A6CD-45682002B753}"/>
              </a:ext>
            </a:extLst>
          </p:cNvPr>
          <p:cNvSpPr txBox="1"/>
          <p:nvPr/>
        </p:nvSpPr>
        <p:spPr>
          <a:xfrm>
            <a:off x="1957066" y="3278426"/>
            <a:ext cx="4762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Delta: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E2FC5D-9626-4BE6-9A35-FBAF35EE7139}"/>
              </a:ext>
            </a:extLst>
          </p:cNvPr>
          <p:cNvSpPr txBox="1"/>
          <p:nvPr/>
        </p:nvSpPr>
        <p:spPr>
          <a:xfrm>
            <a:off x="1828548" y="5899550"/>
            <a:ext cx="319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vocabulary / concepts?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Technical terms don’t map across participants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ML goals not tied to actual goals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EC5FC1A-4F8D-42BC-8115-7B015147753C}"/>
              </a:ext>
            </a:extLst>
          </p:cNvPr>
          <p:cNvCxnSpPr>
            <a:cxnSpLocks/>
            <a:stCxn id="39" idx="3"/>
          </p:cNvCxnSpPr>
          <p:nvPr/>
        </p:nvCxnSpPr>
        <p:spPr>
          <a:xfrm flipV="1">
            <a:off x="5021758" y="5899552"/>
            <a:ext cx="600109" cy="3231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27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7" grpId="0" animBg="1"/>
      <p:bldP spid="18" grpId="0"/>
      <p:bldP spid="23" grpId="0"/>
      <p:bldP spid="27" grpId="0"/>
      <p:bldP spid="37" grpId="0"/>
      <p:bldP spid="3" grpId="0" animBg="1"/>
      <p:bldP spid="24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2D7C0-C3C9-4FB3-A258-EEF25D9BF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448"/>
          </a:xfrm>
        </p:spPr>
        <p:txBody>
          <a:bodyPr/>
          <a:lstStyle/>
          <a:p>
            <a:r>
              <a:rPr lang="en-US" dirty="0"/>
              <a:t>Properties of a Good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BDC23-5178-4CEB-BCF3-A6F0816B4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56291"/>
            <a:ext cx="634153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Communicate desired outcome</a:t>
            </a:r>
          </a:p>
          <a:p>
            <a:pPr lvl="1"/>
            <a:r>
              <a:rPr lang="en-US" dirty="0"/>
              <a:t>What is success and why is it important</a:t>
            </a:r>
          </a:p>
          <a:p>
            <a:pPr lvl="1"/>
            <a:r>
              <a:rPr lang="en-US" dirty="0"/>
              <a:t>In the language of all participants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Achievable</a:t>
            </a:r>
          </a:p>
          <a:p>
            <a:pPr lvl="1"/>
            <a:r>
              <a:rPr lang="en-US" dirty="0"/>
              <a:t>Participants can see a path toward success</a:t>
            </a:r>
          </a:p>
          <a:p>
            <a:pPr lvl="1"/>
            <a:r>
              <a:rPr lang="en-US" dirty="0"/>
              <a:t>Even if it’s difficult…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Measurable</a:t>
            </a:r>
          </a:p>
          <a:p>
            <a:pPr lvl="1"/>
            <a:r>
              <a:rPr lang="en-US" dirty="0"/>
              <a:t>Quantify benefit of progress and cost of failure</a:t>
            </a:r>
          </a:p>
          <a:p>
            <a:pPr lvl="1"/>
            <a:r>
              <a:rPr lang="en-US" dirty="0"/>
              <a:t>Evaluation is creation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68050E-E5E8-4CEC-9AC8-DDF8731E8A85}"/>
              </a:ext>
            </a:extLst>
          </p:cNvPr>
          <p:cNvSpPr txBox="1"/>
          <p:nvPr/>
        </p:nvSpPr>
        <p:spPr>
          <a:xfrm>
            <a:off x="8275319" y="2370667"/>
            <a:ext cx="2209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New “mysterious” ML vocabulary added to discussions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CECB36D-0F65-415E-A9A6-E1BB4A03F093}"/>
              </a:ext>
            </a:extLst>
          </p:cNvPr>
          <p:cNvCxnSpPr>
            <a:stCxn id="17" idx="1"/>
          </p:cNvCxnSpPr>
          <p:nvPr/>
        </p:nvCxnSpPr>
        <p:spPr>
          <a:xfrm flipH="1" flipV="1">
            <a:off x="5879253" y="2235200"/>
            <a:ext cx="2396066" cy="366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4F0E829-1731-4C48-8D97-BBD210A0725E}"/>
              </a:ext>
            </a:extLst>
          </p:cNvPr>
          <p:cNvSpPr txBox="1"/>
          <p:nvPr/>
        </p:nvSpPr>
        <p:spPr>
          <a:xfrm>
            <a:off x="8346439" y="3564467"/>
            <a:ext cx="2314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ML requires new intuitions about what is easy and what is hard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930C00-164B-4E46-B995-587165B541EA}"/>
              </a:ext>
            </a:extLst>
          </p:cNvPr>
          <p:cNvCxnSpPr>
            <a:cxnSpLocks/>
          </p:cNvCxnSpPr>
          <p:nvPr/>
        </p:nvCxnSpPr>
        <p:spPr>
          <a:xfrm flipH="1" flipV="1">
            <a:off x="6156961" y="3761996"/>
            <a:ext cx="2372358" cy="699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B5A8BA5-6599-43CA-B328-1847155E8DD2}"/>
              </a:ext>
            </a:extLst>
          </p:cNvPr>
          <p:cNvSpPr txBox="1"/>
          <p:nvPr/>
        </p:nvSpPr>
        <p:spPr>
          <a:xfrm>
            <a:off x="8370147" y="4595632"/>
            <a:ext cx="248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ML just another tool, not a magic problem solving box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782DD9-39FA-4B71-9051-A5373E203405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6543040" y="4826465"/>
            <a:ext cx="1827107" cy="3752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F2291CD-7254-4CB9-AE3A-19CF02DE9512}"/>
              </a:ext>
            </a:extLst>
          </p:cNvPr>
          <p:cNvSpPr txBox="1"/>
          <p:nvPr/>
        </p:nvSpPr>
        <p:spPr>
          <a:xfrm>
            <a:off x="2739814" y="6062245"/>
            <a:ext cx="6468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Setting the </a:t>
            </a:r>
            <a:r>
              <a:rPr lang="en-US" b="1" i="1" dirty="0"/>
              <a:t>right goals </a:t>
            </a:r>
            <a:r>
              <a:rPr lang="en-US" i="1" dirty="0"/>
              <a:t>for ML is just about the hardest, most frustrating and</a:t>
            </a:r>
            <a:r>
              <a:rPr lang="en-US" b="1" i="1" dirty="0"/>
              <a:t> most important</a:t>
            </a:r>
            <a:r>
              <a:rPr lang="en-US" i="1" dirty="0"/>
              <a:t> part of using ML in practice</a:t>
            </a:r>
          </a:p>
        </p:txBody>
      </p:sp>
    </p:spTree>
    <p:extLst>
      <p:ext uri="{BB962C8B-B14F-4D97-AF65-F5344CB8AC3E}">
        <p14:creationId xmlns:p14="http://schemas.microsoft.com/office/powerpoint/2010/main" val="44068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1B0A-522B-41B1-BA54-FBE5A63F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7906"/>
          </a:xfrm>
        </p:spPr>
        <p:txBody>
          <a:bodyPr/>
          <a:lstStyle/>
          <a:p>
            <a:r>
              <a:rPr lang="en-US" dirty="0"/>
              <a:t>More Detail on SMS Spam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7E241-FCD0-429C-B84C-47988BB8D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310" y="3695147"/>
            <a:ext cx="566380" cy="58516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DFFCA11-739B-4672-B9EC-592B8B622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2474" y="2888532"/>
            <a:ext cx="1629333" cy="214456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259C7BC-70DC-456C-8857-EC4E01E1C3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4020" y="2915450"/>
            <a:ext cx="2401020" cy="214456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8DEA5E9-9408-4595-93BF-D358E4115E6D}"/>
              </a:ext>
            </a:extLst>
          </p:cNvPr>
          <p:cNvSpPr txBox="1"/>
          <p:nvPr/>
        </p:nvSpPr>
        <p:spPr>
          <a:xfrm>
            <a:off x="4876240" y="5033096"/>
            <a:ext cx="2016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What the Model Does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27F1A0-43AA-44AB-B646-444B451A6B09}"/>
              </a:ext>
            </a:extLst>
          </p:cNvPr>
          <p:cNvSpPr txBox="1"/>
          <p:nvPr/>
        </p:nvSpPr>
        <p:spPr>
          <a:xfrm>
            <a:off x="8356301" y="5033096"/>
            <a:ext cx="1824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What the User Sees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DDC9F3-E43B-456A-8BEB-C5062BB2B37E}"/>
              </a:ext>
            </a:extLst>
          </p:cNvPr>
          <p:cNvSpPr txBox="1"/>
          <p:nvPr/>
        </p:nvSpPr>
        <p:spPr>
          <a:xfrm>
            <a:off x="5434727" y="197990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1% FPR</a:t>
            </a:r>
          </a:p>
          <a:p>
            <a:r>
              <a:rPr lang="en-US" dirty="0"/>
              <a:t>5% FNR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8DB381-F4E2-4657-B9E9-AFCA98BF43DC}"/>
              </a:ext>
            </a:extLst>
          </p:cNvPr>
          <p:cNvSpPr txBox="1"/>
          <p:nvPr/>
        </p:nvSpPr>
        <p:spPr>
          <a:xfrm>
            <a:off x="8482474" y="1979902"/>
            <a:ext cx="2465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FP per week</a:t>
            </a:r>
          </a:p>
          <a:p>
            <a:r>
              <a:rPr lang="en-US" dirty="0"/>
              <a:t>50 inbox spam per week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097C273-DB2F-4C29-A03E-D403EEC2B53E}"/>
              </a:ext>
            </a:extLst>
          </p:cNvPr>
          <p:cNvSpPr/>
          <p:nvPr/>
        </p:nvSpPr>
        <p:spPr>
          <a:xfrm>
            <a:off x="8521961" y="3356984"/>
            <a:ext cx="1492898" cy="1629747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857CC7-EE24-42D3-99A1-D58AA55A77AC}"/>
              </a:ext>
            </a:extLst>
          </p:cNvPr>
          <p:cNvCxnSpPr>
            <a:cxnSpLocks/>
            <a:endCxn id="37" idx="5"/>
          </p:cNvCxnSpPr>
          <p:nvPr/>
        </p:nvCxnSpPr>
        <p:spPr>
          <a:xfrm flipH="1" flipV="1">
            <a:off x="9796229" y="4748060"/>
            <a:ext cx="797126" cy="5697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365C54B-49B5-4D52-B7BC-CC5FB0854681}"/>
              </a:ext>
            </a:extLst>
          </p:cNvPr>
          <p:cNvSpPr txBox="1"/>
          <p:nvPr/>
        </p:nvSpPr>
        <p:spPr>
          <a:xfrm>
            <a:off x="10466370" y="5274270"/>
            <a:ext cx="1474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Inbox ~33% Spam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89E3ADB-CB70-4A97-A899-50B14C60E428}"/>
              </a:ext>
            </a:extLst>
          </p:cNvPr>
          <p:cNvSpPr txBox="1"/>
          <p:nvPr/>
        </p:nvSpPr>
        <p:spPr>
          <a:xfrm>
            <a:off x="1464879" y="5033991"/>
            <a:ext cx="1985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What the World Does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6D96B32-07DB-4321-BFA9-822C801872C5}"/>
              </a:ext>
            </a:extLst>
          </p:cNvPr>
          <p:cNvSpPr txBox="1"/>
          <p:nvPr/>
        </p:nvSpPr>
        <p:spPr>
          <a:xfrm>
            <a:off x="1074115" y="1975919"/>
            <a:ext cx="2521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 Non-Spam Per Week</a:t>
            </a:r>
          </a:p>
          <a:p>
            <a:r>
              <a:rPr lang="en-US" dirty="0"/>
              <a:t>1000 Spam Per Week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836B14EE-ED06-4D9E-AB32-C039CAAFA3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83345" y="3198263"/>
            <a:ext cx="363311" cy="3633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2591EC5B-BC76-4A95-878D-AF464A2A0A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46303" y="3037037"/>
            <a:ext cx="363311" cy="36331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56288B8-13E0-41EA-984F-4EA84BC388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18594" y="3373341"/>
            <a:ext cx="363311" cy="36331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ECAE8B4-E88F-4930-B02F-78E2E143B3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5996" y="3016607"/>
            <a:ext cx="363311" cy="3633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F81CD568-2CA2-435D-B8C8-C504AEE98C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9323" y="3372189"/>
            <a:ext cx="363311" cy="36331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EC1159F3-4D0D-49DB-BB98-E8EAB851A7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2121" y="3198264"/>
            <a:ext cx="363311" cy="363311"/>
          </a:xfrm>
          <a:prstGeom prst="rect">
            <a:avLst/>
          </a:prstGeom>
        </p:spPr>
      </p:pic>
      <p:pic>
        <p:nvPicPr>
          <p:cNvPr id="1026" name="Picture 2" descr="Image result for spy icon">
            <a:extLst>
              <a:ext uri="{FF2B5EF4-FFF2-40B4-BE49-F238E27FC236}">
                <a16:creationId xmlns:a16="http://schemas.microsoft.com/office/drawing/2014/main" id="{764A401C-6A07-48A5-894B-893316E69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Grayscale pencilSiz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186" y="4485018"/>
            <a:ext cx="362931" cy="36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Image result for spy icon">
            <a:extLst>
              <a:ext uri="{FF2B5EF4-FFF2-40B4-BE49-F238E27FC236}">
                <a16:creationId xmlns:a16="http://schemas.microsoft.com/office/drawing/2014/main" id="{613CB8E9-43B4-4416-A9F5-DB9B83445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Grayscale pencilSiz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861" y="4244929"/>
            <a:ext cx="362931" cy="36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Image result for spy icon">
            <a:extLst>
              <a:ext uri="{FF2B5EF4-FFF2-40B4-BE49-F238E27FC236}">
                <a16:creationId xmlns:a16="http://schemas.microsoft.com/office/drawing/2014/main" id="{B7262535-DE73-4975-AFB0-3F7B09E5F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Grayscale pencilSiz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307" y="4452512"/>
            <a:ext cx="362931" cy="36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635F498-07B0-40BD-BC26-589BE1814A17}"/>
              </a:ext>
            </a:extLst>
          </p:cNvPr>
          <p:cNvSpPr txBox="1"/>
          <p:nvPr/>
        </p:nvSpPr>
        <p:spPr>
          <a:xfrm>
            <a:off x="1541559" y="4049248"/>
            <a:ext cx="16946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Spammers who know about you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63AAD64-AC15-44E8-BD2B-7443EF2E8ABD}"/>
              </a:ext>
            </a:extLst>
          </p:cNvPr>
          <p:cNvSpPr txBox="1"/>
          <p:nvPr/>
        </p:nvSpPr>
        <p:spPr>
          <a:xfrm>
            <a:off x="1669726" y="2718148"/>
            <a:ext cx="1391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Friends who message you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C3BB8A2-E329-4B0F-A6F0-74277B5488BD}"/>
              </a:ext>
            </a:extLst>
          </p:cNvPr>
          <p:cNvSpPr/>
          <p:nvPr/>
        </p:nvSpPr>
        <p:spPr>
          <a:xfrm>
            <a:off x="1217007" y="2900252"/>
            <a:ext cx="2233416" cy="1031482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4DC906E5-6B40-4239-B1AD-A74B54C349DD}"/>
              </a:ext>
            </a:extLst>
          </p:cNvPr>
          <p:cNvSpPr/>
          <p:nvPr/>
        </p:nvSpPr>
        <p:spPr>
          <a:xfrm>
            <a:off x="1452895" y="4207300"/>
            <a:ext cx="1837657" cy="821528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ACDD3804-F4BB-4EED-9CC6-4A179BF8AC1A}"/>
              </a:ext>
            </a:extLst>
          </p:cNvPr>
          <p:cNvSpPr/>
          <p:nvPr/>
        </p:nvSpPr>
        <p:spPr>
          <a:xfrm>
            <a:off x="3821722" y="2125785"/>
            <a:ext cx="1461477" cy="39076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F89D6BB6-8A73-4D11-B407-BE38AE357221}"/>
              </a:ext>
            </a:extLst>
          </p:cNvPr>
          <p:cNvSpPr/>
          <p:nvPr/>
        </p:nvSpPr>
        <p:spPr>
          <a:xfrm>
            <a:off x="6787623" y="2125785"/>
            <a:ext cx="1461477" cy="39076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6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5" grpId="0"/>
      <p:bldP spid="36" grpId="0"/>
      <p:bldP spid="37" grpId="0" animBg="1"/>
      <p:bldP spid="40" grpId="0"/>
      <p:bldP spid="52" grpId="0"/>
      <p:bldP spid="60" grpId="0"/>
      <p:bldP spid="65" grpId="0"/>
      <p:bldP spid="61" grpId="0" animBg="1"/>
      <p:bldP spid="67" grpId="0" animBg="1"/>
      <p:bldP spid="64" grpId="0" animBg="1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49B0-5E51-4446-9CDB-D7A123F0A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654" y="263530"/>
            <a:ext cx="10515600" cy="718523"/>
          </a:xfrm>
        </p:spPr>
        <p:txBody>
          <a:bodyPr/>
          <a:lstStyle/>
          <a:p>
            <a:r>
              <a:rPr lang="en-US" dirty="0"/>
              <a:t>Types of goals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A88881-966E-4939-B7C6-F1696E4DD770}"/>
              </a:ext>
            </a:extLst>
          </p:cNvPr>
          <p:cNvSpPr txBox="1"/>
          <p:nvPr/>
        </p:nvSpPr>
        <p:spPr>
          <a:xfrm rot="387298">
            <a:off x="4427271" y="4223838"/>
            <a:ext cx="1653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Precision = 99%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840CB3-9D86-4C34-A16D-FB239A75859B}"/>
              </a:ext>
            </a:extLst>
          </p:cNvPr>
          <p:cNvSpPr txBox="1"/>
          <p:nvPr/>
        </p:nvSpPr>
        <p:spPr>
          <a:xfrm rot="21434982">
            <a:off x="1403821" y="3789919"/>
            <a:ext cx="2015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FNR &lt; 5% &amp; 1% FPR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2F41CF-21E4-45A5-8EC5-865752F1F9AC}"/>
              </a:ext>
            </a:extLst>
          </p:cNvPr>
          <p:cNvSpPr txBox="1"/>
          <p:nvPr/>
        </p:nvSpPr>
        <p:spPr>
          <a:xfrm rot="233183">
            <a:off x="617862" y="2966977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‘bad’ FPR &lt; 0.1%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B7247B-EBAC-46B1-B29A-AFE705870A52}"/>
              </a:ext>
            </a:extLst>
          </p:cNvPr>
          <p:cNvSpPr txBox="1"/>
          <p:nvPr/>
        </p:nvSpPr>
        <p:spPr>
          <a:xfrm rot="21172558">
            <a:off x="7143936" y="5050151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Total cost (FP 10; FN 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024228-47A9-446F-970C-2FF2C2CE8D02}"/>
              </a:ext>
            </a:extLst>
          </p:cNvPr>
          <p:cNvSpPr txBox="1"/>
          <p:nvPr/>
        </p:nvSpPr>
        <p:spPr>
          <a:xfrm rot="20992946">
            <a:off x="6923752" y="5491495"/>
            <a:ext cx="3599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sees fewer than 5 spam a week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54E34D-042A-4935-A186-E1618C65D3AA}"/>
              </a:ext>
            </a:extLst>
          </p:cNvPr>
          <p:cNvSpPr txBox="1"/>
          <p:nvPr/>
        </p:nvSpPr>
        <p:spPr>
          <a:xfrm rot="21431378">
            <a:off x="6968499" y="3345273"/>
            <a:ext cx="4641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Users spend less of 2% of time in app on spam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601A54-7C01-4210-AC8B-B5AF965964C8}"/>
              </a:ext>
            </a:extLst>
          </p:cNvPr>
          <p:cNvSpPr txBox="1"/>
          <p:nvPr/>
        </p:nvSpPr>
        <p:spPr>
          <a:xfrm rot="274912">
            <a:off x="662181" y="5904088"/>
            <a:ext cx="264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Avg User Inbox &lt; 5% spam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56DC75-BE0F-4EAA-8291-734527BA3577}"/>
              </a:ext>
            </a:extLst>
          </p:cNvPr>
          <p:cNvSpPr txBox="1"/>
          <p:nvPr/>
        </p:nvSpPr>
        <p:spPr>
          <a:xfrm rot="427638">
            <a:off x="3614715" y="3736337"/>
            <a:ext cx="397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sees less spam than on competitor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D022EB-1238-4E42-99A9-C6383A4124B8}"/>
              </a:ext>
            </a:extLst>
          </p:cNvPr>
          <p:cNvSpPr txBox="1"/>
          <p:nvPr/>
        </p:nvSpPr>
        <p:spPr>
          <a:xfrm rot="21424413">
            <a:off x="3762513" y="2975406"/>
            <a:ext cx="367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New spam attack stopped in &lt; 1 hour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CF5DAF-934F-4729-980E-DFD633F0E9C6}"/>
              </a:ext>
            </a:extLst>
          </p:cNvPr>
          <p:cNvSpPr txBox="1"/>
          <p:nvPr/>
        </p:nvSpPr>
        <p:spPr>
          <a:xfrm>
            <a:off x="6344986" y="4458594"/>
            <a:ext cx="4265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Cost of managing spam &lt; 1% of service cost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1957BA-C52A-4465-B4F0-BB57ACE63B6C}"/>
              </a:ext>
            </a:extLst>
          </p:cNvPr>
          <p:cNvSpPr txBox="1"/>
          <p:nvPr/>
        </p:nvSpPr>
        <p:spPr>
          <a:xfrm rot="21256083">
            <a:off x="543026" y="1811155"/>
            <a:ext cx="4769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studies show 80% think we’re good at spam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774070-463A-4E54-A327-9B5A4905F039}"/>
              </a:ext>
            </a:extLst>
          </p:cNvPr>
          <p:cNvSpPr txBox="1"/>
          <p:nvPr/>
        </p:nvSpPr>
        <p:spPr>
          <a:xfrm>
            <a:off x="998905" y="4510826"/>
            <a:ext cx="3483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Avg User reports &lt; 1 spam a month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B5700D-1A62-46E6-A24F-C2F727A9BB2B}"/>
              </a:ext>
            </a:extLst>
          </p:cNvPr>
          <p:cNvSpPr txBox="1"/>
          <p:nvPr/>
        </p:nvSpPr>
        <p:spPr>
          <a:xfrm rot="204629">
            <a:off x="2353375" y="5273674"/>
            <a:ext cx="442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Users recommend the service to their friends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9B50A6-111C-4147-9D09-164A9B14CDE1}"/>
              </a:ext>
            </a:extLst>
          </p:cNvPr>
          <p:cNvSpPr txBox="1"/>
          <p:nvPr/>
        </p:nvSpPr>
        <p:spPr>
          <a:xfrm rot="21434982">
            <a:off x="2516306" y="2507427"/>
            <a:ext cx="218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Monthly Active Users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047A43-B6B5-4846-AF9B-EDE9C18380C7}"/>
              </a:ext>
            </a:extLst>
          </p:cNvPr>
          <p:cNvSpPr txBox="1"/>
          <p:nvPr/>
        </p:nvSpPr>
        <p:spPr>
          <a:xfrm rot="210324">
            <a:off x="7427595" y="2713078"/>
            <a:ext cx="2972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Subscription Revenue Growth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4645BE-B196-4569-897A-CF097A235A82}"/>
              </a:ext>
            </a:extLst>
          </p:cNvPr>
          <p:cNvSpPr txBox="1"/>
          <p:nvPr/>
        </p:nvSpPr>
        <p:spPr>
          <a:xfrm rot="415379">
            <a:off x="9581077" y="4870511"/>
            <a:ext cx="2395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Monthly Sent per User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44F333-8CC2-4944-A325-94E72229B45E}"/>
              </a:ext>
            </a:extLst>
          </p:cNvPr>
          <p:cNvSpPr txBox="1"/>
          <p:nvPr/>
        </p:nvSpPr>
        <p:spPr>
          <a:xfrm>
            <a:off x="7923865" y="1486186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Churn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4E51B9-CCBF-4E2C-897F-163E8FEF9554}"/>
              </a:ext>
            </a:extLst>
          </p:cNvPr>
          <p:cNvSpPr txBox="1"/>
          <p:nvPr/>
        </p:nvSpPr>
        <p:spPr>
          <a:xfrm>
            <a:off x="6271423" y="2086624"/>
            <a:ext cx="70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Profit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A41F13E-2E7C-44DC-BB35-62412A057416}"/>
              </a:ext>
            </a:extLst>
          </p:cNvPr>
          <p:cNvCxnSpPr/>
          <p:nvPr/>
        </p:nvCxnSpPr>
        <p:spPr>
          <a:xfrm>
            <a:off x="6096000" y="1140340"/>
            <a:ext cx="0" cy="549317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E4F57E-2500-44E0-990F-036EB51482A7}"/>
              </a:ext>
            </a:extLst>
          </p:cNvPr>
          <p:cNvCxnSpPr>
            <a:cxnSpLocks/>
          </p:cNvCxnSpPr>
          <p:nvPr/>
        </p:nvCxnSpPr>
        <p:spPr>
          <a:xfrm flipH="1" flipV="1">
            <a:off x="994443" y="3828179"/>
            <a:ext cx="10622167" cy="5874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DBA8802-0475-4A79-AC94-FE8A0C9606CC}"/>
              </a:ext>
            </a:extLst>
          </p:cNvPr>
          <p:cNvSpPr txBox="1"/>
          <p:nvPr/>
        </p:nvSpPr>
        <p:spPr>
          <a:xfrm>
            <a:off x="751840" y="1165602"/>
            <a:ext cx="184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Model Properties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F316ED-68A7-489A-B6B1-F8E1B1BC0415}"/>
              </a:ext>
            </a:extLst>
          </p:cNvPr>
          <p:cNvSpPr txBox="1"/>
          <p:nvPr/>
        </p:nvSpPr>
        <p:spPr>
          <a:xfrm>
            <a:off x="9702764" y="1167491"/>
            <a:ext cx="1645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User Outcomes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96A40A-17A4-4F70-8B78-C40BAA1064C5}"/>
              </a:ext>
            </a:extLst>
          </p:cNvPr>
          <p:cNvSpPr txBox="1"/>
          <p:nvPr/>
        </p:nvSpPr>
        <p:spPr>
          <a:xfrm>
            <a:off x="9231320" y="4077115"/>
            <a:ext cx="2623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Organizational Objectives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F32A38-FC7A-4AC0-9B16-BB2A0B776A3E}"/>
              </a:ext>
            </a:extLst>
          </p:cNvPr>
          <p:cNvSpPr txBox="1"/>
          <p:nvPr/>
        </p:nvSpPr>
        <p:spPr>
          <a:xfrm>
            <a:off x="715836" y="4077115"/>
            <a:ext cx="1918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Leading Indicators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51AC33D0-BEC8-410F-B9A9-E7EFBB420AA4}"/>
              </a:ext>
            </a:extLst>
          </p:cNvPr>
          <p:cNvSpPr/>
          <p:nvPr/>
        </p:nvSpPr>
        <p:spPr>
          <a:xfrm>
            <a:off x="5464668" y="2325323"/>
            <a:ext cx="1468106" cy="59469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Models + UX Create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8DE4205-524C-4BC3-886F-CBC122F1DE0C}"/>
              </a:ext>
            </a:extLst>
          </p:cNvPr>
          <p:cNvSpPr/>
          <p:nvPr/>
        </p:nvSpPr>
        <p:spPr>
          <a:xfrm rot="19655284" flipH="1">
            <a:off x="5421799" y="3577908"/>
            <a:ext cx="1348403" cy="58002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Good Outcomes Improve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8FA5DBB-75BF-470A-9F7B-B8871A956F52}"/>
              </a:ext>
            </a:extLst>
          </p:cNvPr>
          <p:cNvSpPr/>
          <p:nvPr/>
        </p:nvSpPr>
        <p:spPr>
          <a:xfrm>
            <a:off x="5463507" y="4922312"/>
            <a:ext cx="1323723" cy="58002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Happy, Engaged Users Lead to</a:t>
            </a:r>
          </a:p>
        </p:txBody>
      </p:sp>
    </p:spTree>
    <p:extLst>
      <p:ext uri="{BB962C8B-B14F-4D97-AF65-F5344CB8AC3E}">
        <p14:creationId xmlns:p14="http://schemas.microsoft.com/office/powerpoint/2010/main" val="298481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-0.28464 -0.22268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2" y="-11134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0.04648 -0.2430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8" y="-12153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7.40741E-7 L -0.00729 0.06042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3009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44444E-6 L -0.29492 -0.28888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53" y="-14444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6 L 0.08972 -0.34329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79" y="-17176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01081 -0.24398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-12199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48148E-6 L 0.70352 -0.56944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69" y="-28472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0.21784 -0.18148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-9074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-0.11641 -0.24398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20" y="-12199"/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655 0.22662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8" y="11319"/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06316 0.35926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1" y="17963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-0.1056 -0.01759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86" y="-880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0.19088 0.4757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4" y="23773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96296E-6 L -0.5164 0.13703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20" y="6852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48148E-6 L -0.28659 0.46042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36" y="23009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23672 0.43449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36" y="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7" grpId="0"/>
      <p:bldP spid="28" grpId="0"/>
      <p:bldP spid="29" grpId="0"/>
      <p:bldP spid="30" grpId="0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115" y="161926"/>
            <a:ext cx="10423769" cy="705062"/>
          </a:xfrm>
        </p:spPr>
        <p:txBody>
          <a:bodyPr>
            <a:normAutofit fontScale="90000"/>
          </a:bodyPr>
          <a:lstStyle/>
          <a:p>
            <a:r>
              <a:rPr lang="en-US" dirty="0"/>
              <a:t>Connecting Model Properties to User Outcomes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FC478A0A-922E-4C4D-B224-E7E39B0B10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665607"/>
              </p:ext>
            </p:extLst>
          </p:nvPr>
        </p:nvGraphicFramePr>
        <p:xfrm>
          <a:off x="5771089" y="2004437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D7D1BA0-229C-4EBA-9DFB-26858CD59151}"/>
              </a:ext>
            </a:extLst>
          </p:cNvPr>
          <p:cNvSpPr txBox="1"/>
          <p:nvPr/>
        </p:nvSpPr>
        <p:spPr>
          <a:xfrm>
            <a:off x="2930769" y="1076774"/>
            <a:ext cx="222971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change over time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26E4A7-B282-47B3-8E47-5C79C733208E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160482" y="1261440"/>
            <a:ext cx="2412626" cy="8799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2E40B31-7E82-4055-B92D-916570A687AE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160482" y="1261440"/>
            <a:ext cx="1576380" cy="18881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FD71B8D-E57F-4F93-909D-F5E8969F6B2B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160482" y="1261440"/>
            <a:ext cx="3514595" cy="8799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678C8D88-3710-455F-9B0D-E7D99FCA8406}"/>
              </a:ext>
            </a:extLst>
          </p:cNvPr>
          <p:cNvSpPr/>
          <p:nvPr/>
        </p:nvSpPr>
        <p:spPr>
          <a:xfrm>
            <a:off x="8643815" y="3251200"/>
            <a:ext cx="156308" cy="1778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F37C175-EC5D-4DBB-AB4E-935221BD9155}"/>
              </a:ext>
            </a:extLst>
          </p:cNvPr>
          <p:cNvSpPr txBox="1"/>
          <p:nvPr/>
        </p:nvSpPr>
        <p:spPr>
          <a:xfrm>
            <a:off x="6655166" y="3059668"/>
            <a:ext cx="16833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Current FN Rate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282BD7D-6C53-4295-9772-1CB147DE89CA}"/>
              </a:ext>
            </a:extLst>
          </p:cNvPr>
          <p:cNvCxnSpPr>
            <a:cxnSpLocks/>
          </p:cNvCxnSpPr>
          <p:nvPr/>
        </p:nvCxnSpPr>
        <p:spPr>
          <a:xfrm flipH="1" flipV="1">
            <a:off x="8213969" y="3278864"/>
            <a:ext cx="429847" cy="554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CA133ED-C588-47E1-8384-E346CC2BC659}"/>
              </a:ext>
            </a:extLst>
          </p:cNvPr>
          <p:cNvSpPr txBox="1"/>
          <p:nvPr/>
        </p:nvSpPr>
        <p:spPr>
          <a:xfrm>
            <a:off x="2925786" y="4531920"/>
            <a:ext cx="253268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Complex Relationship over Time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2CA0094-38F6-4692-8DFE-4FA7A32BDD47}"/>
              </a:ext>
            </a:extLst>
          </p:cNvPr>
          <p:cNvCxnSpPr>
            <a:stCxn id="61" idx="1"/>
          </p:cNvCxnSpPr>
          <p:nvPr/>
        </p:nvCxnSpPr>
        <p:spPr>
          <a:xfrm flipH="1">
            <a:off x="2360246" y="4685809"/>
            <a:ext cx="565540" cy="181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E1FEAACF-837C-49AA-A5FD-C962230FBFDE}"/>
              </a:ext>
            </a:extLst>
          </p:cNvPr>
          <p:cNvSpPr/>
          <p:nvPr/>
        </p:nvSpPr>
        <p:spPr>
          <a:xfrm>
            <a:off x="8280148" y="2953262"/>
            <a:ext cx="887412" cy="879975"/>
          </a:xfrm>
          <a:prstGeom prst="rect">
            <a:avLst/>
          </a:prstGeom>
          <a:solidFill>
            <a:srgbClr val="848484">
              <a:alpha val="20000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A1B6F52-8836-43AF-A71F-009AB947D3F8}"/>
              </a:ext>
            </a:extLst>
          </p:cNvPr>
          <p:cNvCxnSpPr>
            <a:cxnSpLocks/>
          </p:cNvCxnSpPr>
          <p:nvPr/>
        </p:nvCxnSpPr>
        <p:spPr>
          <a:xfrm flipH="1" flipV="1">
            <a:off x="9165675" y="3774253"/>
            <a:ext cx="1017771" cy="942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77B98E0B-B24A-426C-8AE7-5BA95C108B8A}"/>
              </a:ext>
            </a:extLst>
          </p:cNvPr>
          <p:cNvSpPr txBox="1"/>
          <p:nvPr/>
        </p:nvSpPr>
        <p:spPr>
          <a:xfrm>
            <a:off x="9405466" y="4663851"/>
            <a:ext cx="166539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Short Term Gradient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AF50F6BE-7EB3-49F8-920F-200F9AAC6F72}"/>
              </a:ext>
            </a:extLst>
          </p:cNvPr>
          <p:cNvSpPr/>
          <p:nvPr/>
        </p:nvSpPr>
        <p:spPr>
          <a:xfrm>
            <a:off x="9247320" y="3083747"/>
            <a:ext cx="207916" cy="464677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92CD3-4D50-4854-AAA6-2BB61D2E3013}"/>
              </a:ext>
            </a:extLst>
          </p:cNvPr>
          <p:cNvSpPr txBox="1"/>
          <p:nvPr/>
        </p:nvSpPr>
        <p:spPr>
          <a:xfrm>
            <a:off x="9447860" y="3122363"/>
            <a:ext cx="1482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~4-5 points of ‘% Inbox is Spam’ per point of FNR</a:t>
            </a:r>
          </a:p>
        </p:txBody>
      </p:sp>
    </p:spTree>
    <p:extLst>
      <p:ext uri="{BB962C8B-B14F-4D97-AF65-F5344CB8AC3E}">
        <p14:creationId xmlns:p14="http://schemas.microsoft.com/office/powerpoint/2010/main" val="136015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9" grpId="0" animBg="1"/>
      <p:bldP spid="59" grpId="0"/>
      <p:bldP spid="61" grpId="0"/>
      <p:bldP spid="63" grpId="0" animBg="1"/>
      <p:bldP spid="69" grpId="0"/>
      <p:bldP spid="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9259277" cy="705062"/>
          </a:xfrm>
        </p:spPr>
        <p:txBody>
          <a:bodyPr>
            <a:normAutofit fontScale="90000"/>
          </a:bodyPr>
          <a:lstStyle/>
          <a:p>
            <a:r>
              <a:rPr lang="en-US" dirty="0"/>
              <a:t>Connecting Outcomes to Leading Indicators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0FE52-87F8-402C-AA8A-9C783075EEFC}"/>
              </a:ext>
            </a:extLst>
          </p:cNvPr>
          <p:cNvSpPr/>
          <p:nvPr/>
        </p:nvSpPr>
        <p:spPr>
          <a:xfrm>
            <a:off x="838200" y="302048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Leading Indicators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4849FBC-2B9C-49B3-9A45-7658E8A582DA}"/>
              </a:ext>
            </a:extLst>
          </p:cNvPr>
          <p:cNvSpPr/>
          <p:nvPr/>
        </p:nvSpPr>
        <p:spPr>
          <a:xfrm rot="10800000">
            <a:off x="1728893" y="350827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AB927F44-56E6-430B-838C-8A481E3FC38D}"/>
              </a:ext>
            </a:extLst>
          </p:cNvPr>
          <p:cNvGraphicFramePr>
            <a:graphicFrameLocks/>
          </p:cNvGraphicFramePr>
          <p:nvPr/>
        </p:nvGraphicFramePr>
        <p:xfrm>
          <a:off x="5892217" y="1804309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2961D92F-09A3-4FAC-A0D2-5E283C7EEB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320991"/>
              </p:ext>
            </p:extLst>
          </p:nvPr>
        </p:nvGraphicFramePr>
        <p:xfrm>
          <a:off x="5892217" y="1804309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EB1CCAC3-C42B-4784-B9EE-7088001AE27A}"/>
              </a:ext>
            </a:extLst>
          </p:cNvPr>
          <p:cNvSpPr/>
          <p:nvPr/>
        </p:nvSpPr>
        <p:spPr>
          <a:xfrm>
            <a:off x="8299938" y="2829169"/>
            <a:ext cx="2163169" cy="225083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6A9E7F-246F-4D6F-8CC5-5AF371A267A9}"/>
              </a:ext>
            </a:extLst>
          </p:cNvPr>
          <p:cNvSpPr txBox="1"/>
          <p:nvPr/>
        </p:nvSpPr>
        <p:spPr>
          <a:xfrm>
            <a:off x="8948615" y="1070188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Bad User Outcomes with large effect on sentiment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1A5A09-B7DF-47A0-9E5C-39E0F932AE8B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9777047" y="1593408"/>
            <a:ext cx="187568" cy="13295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DFF9EE5E-9E1A-4C25-A4F6-DF4E95D5B939}"/>
              </a:ext>
            </a:extLst>
          </p:cNvPr>
          <p:cNvSpPr/>
          <p:nvPr/>
        </p:nvSpPr>
        <p:spPr>
          <a:xfrm>
            <a:off x="6788864" y="2180909"/>
            <a:ext cx="775938" cy="3082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BE421D-1279-4738-8D7C-1EC758FC61A0}"/>
              </a:ext>
            </a:extLst>
          </p:cNvPr>
          <p:cNvSpPr txBox="1"/>
          <p:nvPr/>
        </p:nvSpPr>
        <p:spPr>
          <a:xfrm>
            <a:off x="5103993" y="992924"/>
            <a:ext cx="2372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Diminishing Effect of Bad User Outcomes on sentiment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903126-7E06-4B1D-BFE7-0E5DC3B2A5B3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6290372" y="1516144"/>
            <a:ext cx="836763" cy="6804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D8C0EEC-3656-429A-A3D8-62437E97386B}"/>
              </a:ext>
            </a:extLst>
          </p:cNvPr>
          <p:cNvSpPr txBox="1"/>
          <p:nvPr/>
        </p:nvSpPr>
        <p:spPr>
          <a:xfrm>
            <a:off x="3958491" y="5457071"/>
            <a:ext cx="21581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Affected by many things and changes slowly</a:t>
            </a:r>
          </a:p>
          <a:p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Don’t expect model launch to change it overnight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EC0AE4D-AC88-4F0F-8FA8-377D81D1A81A}"/>
              </a:ext>
            </a:extLst>
          </p:cNvPr>
          <p:cNvCxnSpPr>
            <a:cxnSpLocks/>
          </p:cNvCxnSpPr>
          <p:nvPr/>
        </p:nvCxnSpPr>
        <p:spPr>
          <a:xfrm flipV="1">
            <a:off x="5124693" y="3845169"/>
            <a:ext cx="950668" cy="16167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22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0" grpId="0">
        <p:bldAsOne/>
      </p:bldGraphic>
      <p:bldP spid="3" grpId="0" animBg="1"/>
      <p:bldP spid="8" grpId="0"/>
      <p:bldP spid="21" grpId="0" animBg="1"/>
      <p:bldP spid="22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9259277" cy="705062"/>
          </a:xfrm>
        </p:spPr>
        <p:txBody>
          <a:bodyPr>
            <a:normAutofit fontScale="90000"/>
          </a:bodyPr>
          <a:lstStyle/>
          <a:p>
            <a:r>
              <a:rPr lang="en-US" dirty="0"/>
              <a:t>Connecting Outcomes to Leading Indicators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0FE52-87F8-402C-AA8A-9C783075EEFC}"/>
              </a:ext>
            </a:extLst>
          </p:cNvPr>
          <p:cNvSpPr/>
          <p:nvPr/>
        </p:nvSpPr>
        <p:spPr>
          <a:xfrm>
            <a:off x="838200" y="302048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Leading Indicators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4849FBC-2B9C-49B3-9A45-7658E8A582DA}"/>
              </a:ext>
            </a:extLst>
          </p:cNvPr>
          <p:cNvSpPr/>
          <p:nvPr/>
        </p:nvSpPr>
        <p:spPr>
          <a:xfrm rot="10800000">
            <a:off x="1728893" y="350827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2961D92F-09A3-4FAC-A0D2-5E283C7EEB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061599"/>
              </p:ext>
            </p:extLst>
          </p:nvPr>
        </p:nvGraphicFramePr>
        <p:xfrm>
          <a:off x="7156099" y="2489199"/>
          <a:ext cx="4222518" cy="2972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EB1CCAC3-C42B-4784-B9EE-7088001AE27A}"/>
              </a:ext>
            </a:extLst>
          </p:cNvPr>
          <p:cNvSpPr/>
          <p:nvPr/>
        </p:nvSpPr>
        <p:spPr>
          <a:xfrm>
            <a:off x="9120880" y="3508273"/>
            <a:ext cx="1312334" cy="123483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6A9E7F-246F-4D6F-8CC5-5AF371A267A9}"/>
              </a:ext>
            </a:extLst>
          </p:cNvPr>
          <p:cNvSpPr txBox="1"/>
          <p:nvPr/>
        </p:nvSpPr>
        <p:spPr>
          <a:xfrm>
            <a:off x="7511388" y="1472995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Bad User Outcomes with large effect on sentiment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1A5A09-B7DF-47A0-9E5C-39E0F932AE8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8527388" y="1996215"/>
            <a:ext cx="1331830" cy="15120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DFF9EE5E-9E1A-4C25-A4F6-DF4E95D5B939}"/>
              </a:ext>
            </a:extLst>
          </p:cNvPr>
          <p:cNvSpPr/>
          <p:nvPr/>
        </p:nvSpPr>
        <p:spPr>
          <a:xfrm>
            <a:off x="7751450" y="2768808"/>
            <a:ext cx="775938" cy="3082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BE421D-1279-4738-8D7C-1EC758FC61A0}"/>
              </a:ext>
            </a:extLst>
          </p:cNvPr>
          <p:cNvSpPr txBox="1"/>
          <p:nvPr/>
        </p:nvSpPr>
        <p:spPr>
          <a:xfrm>
            <a:off x="4172858" y="4847659"/>
            <a:ext cx="2372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Diminishing Effect of Bad User Outcomes on sentiment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903126-7E06-4B1D-BFE7-0E5DC3B2A5B3}"/>
              </a:ext>
            </a:extLst>
          </p:cNvPr>
          <p:cNvCxnSpPr>
            <a:cxnSpLocks/>
            <a:stCxn id="22" idx="0"/>
          </p:cNvCxnSpPr>
          <p:nvPr/>
        </p:nvCxnSpPr>
        <p:spPr>
          <a:xfrm flipH="1" flipV="1">
            <a:off x="4777735" y="3170252"/>
            <a:ext cx="581502" cy="16774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BBB6A2CF-9334-4546-A335-A4427C2A4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193174"/>
              </p:ext>
            </p:extLst>
          </p:nvPr>
        </p:nvGraphicFramePr>
        <p:xfrm>
          <a:off x="3962792" y="1373124"/>
          <a:ext cx="2864911" cy="243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161C1B82-AB78-4F76-995E-E745036B2F2E}"/>
              </a:ext>
            </a:extLst>
          </p:cNvPr>
          <p:cNvSpPr/>
          <p:nvPr/>
        </p:nvSpPr>
        <p:spPr>
          <a:xfrm>
            <a:off x="5229600" y="2085075"/>
            <a:ext cx="685379" cy="56385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9BBB99-A2E4-403C-AA1D-AEF2FC746E82}"/>
              </a:ext>
            </a:extLst>
          </p:cNvPr>
          <p:cNvSpPr/>
          <p:nvPr/>
        </p:nvSpPr>
        <p:spPr>
          <a:xfrm>
            <a:off x="4628883" y="2866342"/>
            <a:ext cx="297705" cy="3082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1630202-3840-4FD6-A275-AEEA881AB99C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952729" y="1996215"/>
            <a:ext cx="2574659" cy="3171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BFEC9E8-AAD4-40D4-9C42-13210FAB36D5}"/>
              </a:ext>
            </a:extLst>
          </p:cNvPr>
          <p:cNvCxnSpPr>
            <a:cxnSpLocks/>
            <a:stCxn id="22" idx="0"/>
            <a:endCxn id="21" idx="3"/>
          </p:cNvCxnSpPr>
          <p:nvPr/>
        </p:nvCxnSpPr>
        <p:spPr>
          <a:xfrm flipV="1">
            <a:off x="5359237" y="3031951"/>
            <a:ext cx="2505846" cy="18157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C01CF2C-833F-42CE-AF9C-B9C0183BFBDD}"/>
              </a:ext>
            </a:extLst>
          </p:cNvPr>
          <p:cNvSpPr txBox="1"/>
          <p:nvPr/>
        </p:nvSpPr>
        <p:spPr>
          <a:xfrm>
            <a:off x="4172858" y="5313859"/>
            <a:ext cx="2372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Work on other problems: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- FPR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- Latency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- Cost to run</a:t>
            </a:r>
          </a:p>
        </p:txBody>
      </p:sp>
    </p:spTree>
    <p:extLst>
      <p:ext uri="{BB962C8B-B14F-4D97-AF65-F5344CB8AC3E}">
        <p14:creationId xmlns:p14="http://schemas.microsoft.com/office/powerpoint/2010/main" val="162293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384040" cy="705062"/>
          </a:xfrm>
        </p:spPr>
        <p:txBody>
          <a:bodyPr/>
          <a:lstStyle/>
          <a:p>
            <a:r>
              <a:rPr lang="en-US" dirty="0"/>
              <a:t>Putting it Together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0FE52-87F8-402C-AA8A-9C783075EEFC}"/>
              </a:ext>
            </a:extLst>
          </p:cNvPr>
          <p:cNvSpPr/>
          <p:nvPr/>
        </p:nvSpPr>
        <p:spPr>
          <a:xfrm>
            <a:off x="838200" y="302048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Leading Indicators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30902C-8960-4A5F-BA50-ABD5B47CF45C}"/>
              </a:ext>
            </a:extLst>
          </p:cNvPr>
          <p:cNvSpPr/>
          <p:nvPr/>
        </p:nvSpPr>
        <p:spPr>
          <a:xfrm>
            <a:off x="838200" y="204491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Organizational Objectives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4849FBC-2B9C-49B3-9A45-7658E8A582DA}"/>
              </a:ext>
            </a:extLst>
          </p:cNvPr>
          <p:cNvSpPr/>
          <p:nvPr/>
        </p:nvSpPr>
        <p:spPr>
          <a:xfrm rot="10800000">
            <a:off x="1728893" y="350827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009BCE3F-CEC4-4C66-B739-997F5A40ADE8}"/>
              </a:ext>
            </a:extLst>
          </p:cNvPr>
          <p:cNvSpPr/>
          <p:nvPr/>
        </p:nvSpPr>
        <p:spPr>
          <a:xfrm rot="10800000">
            <a:off x="1728893" y="2532702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985DA3-8AB6-48BB-81EB-9CF255D98C28}"/>
              </a:ext>
            </a:extLst>
          </p:cNvPr>
          <p:cNvSpPr txBox="1"/>
          <p:nvPr/>
        </p:nvSpPr>
        <p:spPr>
          <a:xfrm>
            <a:off x="7637271" y="5042562"/>
            <a:ext cx="1144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1% of FNR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E156C0-7834-4B22-B19E-9029FB794CBB}"/>
              </a:ext>
            </a:extLst>
          </p:cNvPr>
          <p:cNvCxnSpPr>
            <a:cxnSpLocks/>
          </p:cNvCxnSpPr>
          <p:nvPr/>
        </p:nvCxnSpPr>
        <p:spPr>
          <a:xfrm flipH="1" flipV="1">
            <a:off x="8209705" y="4404267"/>
            <a:ext cx="4351" cy="6758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654FB4E-CEFE-4920-AC70-1ED20442E6C7}"/>
              </a:ext>
            </a:extLst>
          </p:cNvPr>
          <p:cNvSpPr txBox="1"/>
          <p:nvPr/>
        </p:nvSpPr>
        <p:spPr>
          <a:xfrm>
            <a:off x="6567367" y="4019769"/>
            <a:ext cx="3284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4-5 points of ‘% of Inbox is Spam’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A68CE7-4E9F-4C6E-B5C0-50B099E71D26}"/>
              </a:ext>
            </a:extLst>
          </p:cNvPr>
          <p:cNvCxnSpPr>
            <a:cxnSpLocks/>
            <a:stCxn id="21" idx="0"/>
            <a:endCxn id="24" idx="2"/>
          </p:cNvCxnSpPr>
          <p:nvPr/>
        </p:nvCxnSpPr>
        <p:spPr>
          <a:xfrm flipH="1" flipV="1">
            <a:off x="7270635" y="3371360"/>
            <a:ext cx="939073" cy="64840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7851311-83DE-4546-8DDB-8228297FDC94}"/>
              </a:ext>
            </a:extLst>
          </p:cNvPr>
          <p:cNvSpPr txBox="1"/>
          <p:nvPr/>
        </p:nvSpPr>
        <p:spPr>
          <a:xfrm>
            <a:off x="6385328" y="3002028"/>
            <a:ext cx="17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.5 of a star rating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D95B6FE-C8E3-4AA7-B047-9B8C9F09A861}"/>
              </a:ext>
            </a:extLst>
          </p:cNvPr>
          <p:cNvCxnSpPr>
            <a:cxnSpLocks/>
            <a:stCxn id="21" idx="0"/>
            <a:endCxn id="27" idx="2"/>
          </p:cNvCxnSpPr>
          <p:nvPr/>
        </p:nvCxnSpPr>
        <p:spPr>
          <a:xfrm flipV="1">
            <a:off x="8209708" y="2389280"/>
            <a:ext cx="1746764" cy="163048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9E31933-AAAD-4069-9D30-40B5FFA69454}"/>
              </a:ext>
            </a:extLst>
          </p:cNvPr>
          <p:cNvSpPr txBox="1"/>
          <p:nvPr/>
        </p:nvSpPr>
        <p:spPr>
          <a:xfrm>
            <a:off x="8946419" y="2019948"/>
            <a:ext cx="2020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10k Monthly Saving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8C6D2E-8E31-4BEB-9226-7D5B97FFC79D}"/>
              </a:ext>
            </a:extLst>
          </p:cNvPr>
          <p:cNvSpPr txBox="1"/>
          <p:nvPr/>
        </p:nvSpPr>
        <p:spPr>
          <a:xfrm>
            <a:off x="6175699" y="2019948"/>
            <a:ext cx="218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2% of User Churn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18D6BE0-1E15-48C4-A28F-BE91241EE814}"/>
              </a:ext>
            </a:extLst>
          </p:cNvPr>
          <p:cNvCxnSpPr>
            <a:cxnSpLocks/>
            <a:stCxn id="24" idx="0"/>
            <a:endCxn id="28" idx="2"/>
          </p:cNvCxnSpPr>
          <p:nvPr/>
        </p:nvCxnSpPr>
        <p:spPr>
          <a:xfrm flipV="1">
            <a:off x="7270635" y="2389280"/>
            <a:ext cx="0" cy="61274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B536E8-F4B6-462C-B339-7B03E3049997}"/>
              </a:ext>
            </a:extLst>
          </p:cNvPr>
          <p:cNvCxnSpPr>
            <a:cxnSpLocks/>
            <a:stCxn id="27" idx="0"/>
            <a:endCxn id="36" idx="2"/>
          </p:cNvCxnSpPr>
          <p:nvPr/>
        </p:nvCxnSpPr>
        <p:spPr>
          <a:xfrm flipH="1" flipV="1">
            <a:off x="8293311" y="1713574"/>
            <a:ext cx="1663161" cy="30637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C606AD7-C3EC-439A-93FA-A61996CEC6F7}"/>
              </a:ext>
            </a:extLst>
          </p:cNvPr>
          <p:cNvSpPr txBox="1"/>
          <p:nvPr/>
        </p:nvSpPr>
        <p:spPr>
          <a:xfrm>
            <a:off x="7450879" y="1067243"/>
            <a:ext cx="168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Setting a goal for your ML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8D25D79-FB55-46FE-880F-53862E5D144E}"/>
              </a:ext>
            </a:extLst>
          </p:cNvPr>
          <p:cNvCxnSpPr>
            <a:cxnSpLocks/>
            <a:stCxn id="28" idx="0"/>
            <a:endCxn id="36" idx="2"/>
          </p:cNvCxnSpPr>
          <p:nvPr/>
        </p:nvCxnSpPr>
        <p:spPr>
          <a:xfrm flipV="1">
            <a:off x="7270635" y="1713574"/>
            <a:ext cx="1022676" cy="30637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Curved Right 2">
            <a:extLst>
              <a:ext uri="{FF2B5EF4-FFF2-40B4-BE49-F238E27FC236}">
                <a16:creationId xmlns:a16="http://schemas.microsoft.com/office/drawing/2014/main" id="{E000F728-4C01-4337-B926-46C6F35FD940}"/>
              </a:ext>
            </a:extLst>
          </p:cNvPr>
          <p:cNvSpPr/>
          <p:nvPr/>
        </p:nvSpPr>
        <p:spPr>
          <a:xfrm>
            <a:off x="5921366" y="1147253"/>
            <a:ext cx="1304216" cy="4400107"/>
          </a:xfrm>
          <a:prstGeom prst="curved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8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7" grpId="0"/>
      <p:bldP spid="28" grpId="0"/>
      <p:bldP spid="36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829</Words>
  <Application>Microsoft Office PowerPoint</Application>
  <PresentationFormat>Widescreen</PresentationFormat>
  <Paragraphs>179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Defining Success with ML Systems</vt:lpstr>
      <vt:lpstr>Goal for SMS spam</vt:lpstr>
      <vt:lpstr>Properties of a Good Goal</vt:lpstr>
      <vt:lpstr>More Detail on SMS Spam</vt:lpstr>
      <vt:lpstr>Types of goals</vt:lpstr>
      <vt:lpstr>Connecting Model Properties to User Outcomes</vt:lpstr>
      <vt:lpstr>Connecting Outcomes to Leading Indicators</vt:lpstr>
      <vt:lpstr>Connecting Outcomes to Leading Indicators</vt:lpstr>
      <vt:lpstr>Putting it Together</vt:lpstr>
      <vt:lpstr>Why not Optimize Actual Goal Directly?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Success with ML Systems</dc:title>
  <dc:creator>Geoff Hulten</dc:creator>
  <cp:lastModifiedBy>Geoff Hulten</cp:lastModifiedBy>
  <cp:revision>44</cp:revision>
  <dcterms:created xsi:type="dcterms:W3CDTF">2019-09-15T16:51:12Z</dcterms:created>
  <dcterms:modified xsi:type="dcterms:W3CDTF">2019-10-22T23:07:35Z</dcterms:modified>
</cp:coreProperties>
</file>